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3"/>
  </p:notesMasterIdLst>
  <p:sldIdLst>
    <p:sldId id="257" r:id="rId2"/>
    <p:sldId id="317" r:id="rId3"/>
    <p:sldId id="318" r:id="rId4"/>
    <p:sldId id="262" r:id="rId5"/>
    <p:sldId id="264" r:id="rId6"/>
    <p:sldId id="265" r:id="rId7"/>
    <p:sldId id="320" r:id="rId8"/>
    <p:sldId id="266" r:id="rId9"/>
    <p:sldId id="267" r:id="rId10"/>
    <p:sldId id="268" r:id="rId11"/>
    <p:sldId id="269" r:id="rId12"/>
    <p:sldId id="319" r:id="rId13"/>
    <p:sldId id="321" r:id="rId14"/>
    <p:sldId id="271" r:id="rId15"/>
    <p:sldId id="272" r:id="rId16"/>
    <p:sldId id="273" r:id="rId17"/>
    <p:sldId id="322" r:id="rId18"/>
    <p:sldId id="274" r:id="rId19"/>
    <p:sldId id="275" r:id="rId20"/>
    <p:sldId id="276" r:id="rId21"/>
    <p:sldId id="277" r:id="rId22"/>
    <p:sldId id="278" r:id="rId23"/>
    <p:sldId id="323" r:id="rId24"/>
    <p:sldId id="279" r:id="rId25"/>
    <p:sldId id="280" r:id="rId26"/>
    <p:sldId id="324" r:id="rId27"/>
    <p:sldId id="325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0074" autoAdjust="0"/>
  </p:normalViewPr>
  <p:slideViewPr>
    <p:cSldViewPr snapToGrid="0">
      <p:cViewPr varScale="1">
        <p:scale>
          <a:sx n="81" d="100"/>
          <a:sy n="81" d="100"/>
        </p:scale>
        <p:origin x="1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Mtz" userId="28b94b4c2cc33072" providerId="LiveId" clId="{83A65E5C-47B2-445D-B2A5-6FA0EB354D84}"/>
    <pc:docChg chg="addSld modSld">
      <pc:chgData name="Ricardo Mtz" userId="28b94b4c2cc33072" providerId="LiveId" clId="{83A65E5C-47B2-445D-B2A5-6FA0EB354D84}" dt="2019-08-08T18:35:16.999" v="0"/>
      <pc:docMkLst>
        <pc:docMk/>
      </pc:docMkLst>
      <pc:sldChg chg="add">
        <pc:chgData name="Ricardo Mtz" userId="28b94b4c2cc33072" providerId="LiveId" clId="{83A65E5C-47B2-445D-B2A5-6FA0EB354D84}" dt="2019-08-08T18:35:16.999" v="0"/>
        <pc:sldMkLst>
          <pc:docMk/>
          <pc:sldMk cId="406024645" sldId="326"/>
        </pc:sldMkLst>
      </pc:sldChg>
      <pc:sldChg chg="add">
        <pc:chgData name="Ricardo Mtz" userId="28b94b4c2cc33072" providerId="LiveId" clId="{83A65E5C-47B2-445D-B2A5-6FA0EB354D84}" dt="2019-08-08T18:35:16.999" v="0"/>
        <pc:sldMkLst>
          <pc:docMk/>
          <pc:sldMk cId="2090373474" sldId="327"/>
        </pc:sldMkLst>
      </pc:sldChg>
      <pc:sldChg chg="add">
        <pc:chgData name="Ricardo Mtz" userId="28b94b4c2cc33072" providerId="LiveId" clId="{83A65E5C-47B2-445D-B2A5-6FA0EB354D84}" dt="2019-08-08T18:35:16.999" v="0"/>
        <pc:sldMkLst>
          <pc:docMk/>
          <pc:sldMk cId="4169717899" sldId="328"/>
        </pc:sldMkLst>
      </pc:sldChg>
      <pc:sldChg chg="add">
        <pc:chgData name="Ricardo Mtz" userId="28b94b4c2cc33072" providerId="LiveId" clId="{83A65E5C-47B2-445D-B2A5-6FA0EB354D84}" dt="2019-08-08T18:35:16.999" v="0"/>
        <pc:sldMkLst>
          <pc:docMk/>
          <pc:sldMk cId="2940115576" sldId="329"/>
        </pc:sldMkLst>
      </pc:sldChg>
      <pc:sldChg chg="add">
        <pc:chgData name="Ricardo Mtz" userId="28b94b4c2cc33072" providerId="LiveId" clId="{83A65E5C-47B2-445D-B2A5-6FA0EB354D84}" dt="2019-08-08T18:35:16.999" v="0"/>
        <pc:sldMkLst>
          <pc:docMk/>
          <pc:sldMk cId="958412201" sldId="330"/>
        </pc:sldMkLst>
      </pc:sldChg>
      <pc:sldChg chg="add">
        <pc:chgData name="Ricardo Mtz" userId="28b94b4c2cc33072" providerId="LiveId" clId="{83A65E5C-47B2-445D-B2A5-6FA0EB354D84}" dt="2019-08-08T18:35:16.999" v="0"/>
        <pc:sldMkLst>
          <pc:docMk/>
          <pc:sldMk cId="3537272099" sldId="331"/>
        </pc:sldMkLst>
      </pc:sldChg>
      <pc:sldChg chg="add">
        <pc:chgData name="Ricardo Mtz" userId="28b94b4c2cc33072" providerId="LiveId" clId="{83A65E5C-47B2-445D-B2A5-6FA0EB354D84}" dt="2019-08-08T18:35:16.999" v="0"/>
        <pc:sldMkLst>
          <pc:docMk/>
          <pc:sldMk cId="425324710" sldId="332"/>
        </pc:sldMkLst>
      </pc:sldChg>
      <pc:sldChg chg="add">
        <pc:chgData name="Ricardo Mtz" userId="28b94b4c2cc33072" providerId="LiveId" clId="{83A65E5C-47B2-445D-B2A5-6FA0EB354D84}" dt="2019-08-08T18:35:16.999" v="0"/>
        <pc:sldMkLst>
          <pc:docMk/>
          <pc:sldMk cId="3489194674" sldId="333"/>
        </pc:sldMkLst>
      </pc:sldChg>
      <pc:sldChg chg="add">
        <pc:chgData name="Ricardo Mtz" userId="28b94b4c2cc33072" providerId="LiveId" clId="{83A65E5C-47B2-445D-B2A5-6FA0EB354D84}" dt="2019-08-08T18:35:16.999" v="0"/>
        <pc:sldMkLst>
          <pc:docMk/>
          <pc:sldMk cId="1674474426" sldId="334"/>
        </pc:sldMkLst>
      </pc:sldChg>
      <pc:sldChg chg="add">
        <pc:chgData name="Ricardo Mtz" userId="28b94b4c2cc33072" providerId="LiveId" clId="{83A65E5C-47B2-445D-B2A5-6FA0EB354D84}" dt="2019-08-08T18:35:16.999" v="0"/>
        <pc:sldMkLst>
          <pc:docMk/>
          <pc:sldMk cId="2990028882" sldId="335"/>
        </pc:sldMkLst>
      </pc:sldChg>
    </pc:docChg>
  </pc:docChgLst>
  <pc:docChgLst>
    <pc:chgData name="Ricardo Mtz" userId="28b94b4c2cc33072" providerId="LiveId" clId="{6EE8CB99-1045-4974-8E2B-C61B32D79DA6}"/>
  </pc:docChgLst>
  <pc:docChgLst>
    <pc:chgData name="Ricardo Mtz" userId="28b94b4c2cc33072" providerId="LiveId" clId="{7D1ABE55-AD09-4EF8-9BB8-968944B00BA2}"/>
  </pc:docChgLst>
  <pc:docChgLst>
    <pc:chgData name="Ricardo Mtz" userId="28b94b4c2cc33072" providerId="LiveId" clId="{7CC392EB-ACB7-441D-AC01-AE255C75B9D4}"/>
    <pc:docChg chg="modSld">
      <pc:chgData name="Ricardo Mtz" userId="28b94b4c2cc33072" providerId="LiveId" clId="{7CC392EB-ACB7-441D-AC01-AE255C75B9D4}" dt="2019-08-29T11:38:46.170" v="1" actId="1076"/>
      <pc:docMkLst>
        <pc:docMk/>
      </pc:docMkLst>
      <pc:sldChg chg="modSp">
        <pc:chgData name="Ricardo Mtz" userId="28b94b4c2cc33072" providerId="LiveId" clId="{7CC392EB-ACB7-441D-AC01-AE255C75B9D4}" dt="2019-08-29T11:38:46.170" v="1" actId="1076"/>
        <pc:sldMkLst>
          <pc:docMk/>
          <pc:sldMk cId="40094027" sldId="257"/>
        </pc:sldMkLst>
        <pc:spChg chg="mod">
          <ac:chgData name="Ricardo Mtz" userId="28b94b4c2cc33072" providerId="LiveId" clId="{7CC392EB-ACB7-441D-AC01-AE255C75B9D4}" dt="2019-08-29T11:38:46.170" v="1" actId="1076"/>
          <ac:spMkLst>
            <pc:docMk/>
            <pc:sldMk cId="40094027" sldId="257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85E297-2C50-420B-81BF-EDCA27544006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DE99873-2E52-4000-AC01-81096C907CD6}">
      <dgm:prSet phldrT="[Texto]"/>
      <dgm:spPr/>
      <dgm:t>
        <a:bodyPr/>
        <a:lstStyle/>
        <a:p>
          <a:r>
            <a:rPr lang="es-ES" dirty="0"/>
            <a:t>Falla</a:t>
          </a:r>
        </a:p>
      </dgm:t>
    </dgm:pt>
    <dgm:pt modelId="{3A19169D-6057-4F72-BB2B-717E49826BF0}" type="parTrans" cxnId="{6AC4C6B0-D116-46F0-ACD5-51C55F587783}">
      <dgm:prSet/>
      <dgm:spPr/>
      <dgm:t>
        <a:bodyPr/>
        <a:lstStyle/>
        <a:p>
          <a:endParaRPr lang="es-ES"/>
        </a:p>
      </dgm:t>
    </dgm:pt>
    <dgm:pt modelId="{3FB5218E-B260-44BA-94B6-E3431BE9D40B}" type="sibTrans" cxnId="{6AC4C6B0-D116-46F0-ACD5-51C55F587783}">
      <dgm:prSet/>
      <dgm:spPr/>
      <dgm:t>
        <a:bodyPr/>
        <a:lstStyle/>
        <a:p>
          <a:endParaRPr lang="es-ES"/>
        </a:p>
      </dgm:t>
    </dgm:pt>
    <dgm:pt modelId="{963FFBC5-8914-40B6-A1FB-20183B1FADEB}">
      <dgm:prSet phldrT="[Texto]"/>
      <dgm:spPr/>
      <dgm:t>
        <a:bodyPr/>
        <a:lstStyle/>
        <a:p>
          <a:r>
            <a:rPr lang="es-ES" dirty="0"/>
            <a:t>Localización de errores eficiente, que permite una rápida resolución de problemas, minimizando los tiempo de cortes.</a:t>
          </a:r>
        </a:p>
      </dgm:t>
    </dgm:pt>
    <dgm:pt modelId="{73A4AA1B-8994-45C2-BE7A-9D2749282B56}" type="parTrans" cxnId="{7FA8900A-01E8-4B32-9649-CC3492C214FF}">
      <dgm:prSet/>
      <dgm:spPr/>
      <dgm:t>
        <a:bodyPr/>
        <a:lstStyle/>
        <a:p>
          <a:endParaRPr lang="es-ES"/>
        </a:p>
      </dgm:t>
    </dgm:pt>
    <dgm:pt modelId="{D1BC2784-A556-4125-AF44-CCB653929F19}" type="sibTrans" cxnId="{7FA8900A-01E8-4B32-9649-CC3492C214FF}">
      <dgm:prSet/>
      <dgm:spPr/>
      <dgm:t>
        <a:bodyPr/>
        <a:lstStyle/>
        <a:p>
          <a:endParaRPr lang="es-ES"/>
        </a:p>
      </dgm:t>
    </dgm:pt>
    <dgm:pt modelId="{25EED8F7-6193-4FC6-8329-901B4E3C4AB2}">
      <dgm:prSet phldrT="[Texto]"/>
      <dgm:spPr/>
      <dgm:t>
        <a:bodyPr/>
        <a:lstStyle/>
        <a:p>
          <a:r>
            <a:rPr lang="es-ES" dirty="0"/>
            <a:t>Configuración</a:t>
          </a:r>
        </a:p>
      </dgm:t>
    </dgm:pt>
    <dgm:pt modelId="{17C3204C-E1D7-4BFE-A6C1-FD0BFD5C3ED4}" type="parTrans" cxnId="{C317B21C-871E-4ABA-9A2F-B23EA791F8A1}">
      <dgm:prSet/>
      <dgm:spPr/>
      <dgm:t>
        <a:bodyPr/>
        <a:lstStyle/>
        <a:p>
          <a:endParaRPr lang="es-ES"/>
        </a:p>
      </dgm:t>
    </dgm:pt>
    <dgm:pt modelId="{397F1AA1-3669-4D82-9155-6C5403B51406}" type="sibTrans" cxnId="{C317B21C-871E-4ABA-9A2F-B23EA791F8A1}">
      <dgm:prSet/>
      <dgm:spPr/>
      <dgm:t>
        <a:bodyPr/>
        <a:lstStyle/>
        <a:p>
          <a:endParaRPr lang="es-ES"/>
        </a:p>
      </dgm:t>
    </dgm:pt>
    <dgm:pt modelId="{4221A1C2-BD33-4CC0-A305-6E640100AB28}">
      <dgm:prSet phldrT="[Texto]"/>
      <dgm:spPr/>
      <dgm:t>
        <a:bodyPr/>
        <a:lstStyle/>
        <a:p>
          <a:r>
            <a:rPr lang="es-ES" dirty="0"/>
            <a:t>Automatización de las funciones de configuración masivas, permitiendo puesta en marcha rápidas.</a:t>
          </a:r>
        </a:p>
      </dgm:t>
    </dgm:pt>
    <dgm:pt modelId="{EAE27D9D-762C-41C5-AE62-0386E04CFF04}" type="parTrans" cxnId="{F704B3E7-DD0A-4FCF-AB1E-C3BF2742AE6F}">
      <dgm:prSet/>
      <dgm:spPr/>
      <dgm:t>
        <a:bodyPr/>
        <a:lstStyle/>
        <a:p>
          <a:endParaRPr lang="es-ES"/>
        </a:p>
      </dgm:t>
    </dgm:pt>
    <dgm:pt modelId="{A7F96044-E757-47C4-AA54-BA07148CD41E}" type="sibTrans" cxnId="{F704B3E7-DD0A-4FCF-AB1E-C3BF2742AE6F}">
      <dgm:prSet/>
      <dgm:spPr/>
      <dgm:t>
        <a:bodyPr/>
        <a:lstStyle/>
        <a:p>
          <a:endParaRPr lang="es-ES"/>
        </a:p>
      </dgm:t>
    </dgm:pt>
    <dgm:pt modelId="{89209E6A-94AD-4581-8156-A0C357B569BB}">
      <dgm:prSet phldrT="[Texto]"/>
      <dgm:spPr/>
      <dgm:t>
        <a:bodyPr/>
        <a:lstStyle/>
        <a:p>
          <a:r>
            <a:rPr lang="es-ES" dirty="0"/>
            <a:t>Contabilidad</a:t>
          </a:r>
        </a:p>
      </dgm:t>
    </dgm:pt>
    <dgm:pt modelId="{B06DD797-6BCF-4F99-A2CD-5A6902184A40}" type="parTrans" cxnId="{3969AFC5-D0A3-4C72-B529-33630AAADD76}">
      <dgm:prSet/>
      <dgm:spPr/>
      <dgm:t>
        <a:bodyPr/>
        <a:lstStyle/>
        <a:p>
          <a:endParaRPr lang="es-ES"/>
        </a:p>
      </dgm:t>
    </dgm:pt>
    <dgm:pt modelId="{D121525A-5C45-43C1-BDF8-3922988CC214}" type="sibTrans" cxnId="{3969AFC5-D0A3-4C72-B529-33630AAADD76}">
      <dgm:prSet/>
      <dgm:spPr/>
      <dgm:t>
        <a:bodyPr/>
        <a:lstStyle/>
        <a:p>
          <a:endParaRPr lang="es-ES"/>
        </a:p>
      </dgm:t>
    </dgm:pt>
    <dgm:pt modelId="{FE81753B-0D82-44CD-A52F-59B3A06B0AB3}">
      <dgm:prSet phldrT="[Texto]"/>
      <dgm:spPr/>
      <dgm:t>
        <a:bodyPr/>
        <a:lstStyle/>
        <a:p>
          <a:r>
            <a:rPr lang="es-ES" dirty="0"/>
            <a:t>La información de uso de cada cliente, es almacenada para su uso dependiendo de las políticas definidas.</a:t>
          </a:r>
        </a:p>
      </dgm:t>
    </dgm:pt>
    <dgm:pt modelId="{79E592C5-184A-4D6F-933A-EF49C4076A31}" type="parTrans" cxnId="{FC10F33A-BB20-4AAD-9235-C4E3706B93E1}">
      <dgm:prSet/>
      <dgm:spPr/>
      <dgm:t>
        <a:bodyPr/>
        <a:lstStyle/>
        <a:p>
          <a:endParaRPr lang="es-ES"/>
        </a:p>
      </dgm:t>
    </dgm:pt>
    <dgm:pt modelId="{F9B5A727-B282-4930-A481-7B6E927EF097}" type="sibTrans" cxnId="{FC10F33A-BB20-4AAD-9235-C4E3706B93E1}">
      <dgm:prSet/>
      <dgm:spPr/>
      <dgm:t>
        <a:bodyPr/>
        <a:lstStyle/>
        <a:p>
          <a:endParaRPr lang="es-ES"/>
        </a:p>
      </dgm:t>
    </dgm:pt>
    <dgm:pt modelId="{F7835FE5-1C02-4A84-A8A7-FD02C328DF95}">
      <dgm:prSet phldrT="[Texto]"/>
      <dgm:spPr/>
      <dgm:t>
        <a:bodyPr/>
        <a:lstStyle/>
        <a:p>
          <a:r>
            <a:rPr lang="es-ES" dirty="0"/>
            <a:t>Desempeño</a:t>
          </a:r>
        </a:p>
      </dgm:t>
    </dgm:pt>
    <dgm:pt modelId="{0DA4B8FD-2AB0-4C06-913F-02BE7BC06AB7}" type="parTrans" cxnId="{7A7E0ACE-B011-4AED-B976-B36BFD7E75F5}">
      <dgm:prSet/>
      <dgm:spPr/>
      <dgm:t>
        <a:bodyPr/>
        <a:lstStyle/>
        <a:p>
          <a:endParaRPr lang="es-ES"/>
        </a:p>
      </dgm:t>
    </dgm:pt>
    <dgm:pt modelId="{5CC32218-6F42-4276-85A5-062ADE217DF5}" type="sibTrans" cxnId="{7A7E0ACE-B011-4AED-B976-B36BFD7E75F5}">
      <dgm:prSet/>
      <dgm:spPr/>
      <dgm:t>
        <a:bodyPr/>
        <a:lstStyle/>
        <a:p>
          <a:endParaRPr lang="es-ES"/>
        </a:p>
      </dgm:t>
    </dgm:pt>
    <dgm:pt modelId="{1C0A8B61-518A-4DC7-9EDF-FAD56F66DDFE}">
      <dgm:prSet phldrT="[Texto]"/>
      <dgm:spPr/>
      <dgm:t>
        <a:bodyPr/>
        <a:lstStyle/>
        <a:p>
          <a:r>
            <a:rPr lang="es-ES" dirty="0"/>
            <a:t>Seguridad</a:t>
          </a:r>
        </a:p>
      </dgm:t>
    </dgm:pt>
    <dgm:pt modelId="{E7F1BF03-6CF5-4956-AF04-7B84F7A8E14F}" type="parTrans" cxnId="{F1E6E8CD-BD23-41D3-86AD-94F037A80B7C}">
      <dgm:prSet/>
      <dgm:spPr/>
      <dgm:t>
        <a:bodyPr/>
        <a:lstStyle/>
        <a:p>
          <a:endParaRPr lang="es-ES"/>
        </a:p>
      </dgm:t>
    </dgm:pt>
    <dgm:pt modelId="{8A5E33E2-A597-446E-8C0B-325760C50C2B}" type="sibTrans" cxnId="{F1E6E8CD-BD23-41D3-86AD-94F037A80B7C}">
      <dgm:prSet/>
      <dgm:spPr/>
      <dgm:t>
        <a:bodyPr/>
        <a:lstStyle/>
        <a:p>
          <a:endParaRPr lang="es-ES"/>
        </a:p>
      </dgm:t>
    </dgm:pt>
    <dgm:pt modelId="{95D0A46F-C09F-4D50-944D-D73F561DAE5B}">
      <dgm:prSet phldrT="[Texto]"/>
      <dgm:spPr/>
      <dgm:t>
        <a:bodyPr/>
        <a:lstStyle/>
        <a:p>
          <a:r>
            <a:rPr lang="es-ES" dirty="0"/>
            <a:t>Identificación y autentificación de usuario previa a la admisión en la red.</a:t>
          </a:r>
        </a:p>
      </dgm:t>
    </dgm:pt>
    <dgm:pt modelId="{E59BC631-07A7-4EFE-94AD-F3B277F87734}" type="parTrans" cxnId="{67375704-9500-48AA-854A-3DD0582B0FB6}">
      <dgm:prSet/>
      <dgm:spPr/>
      <dgm:t>
        <a:bodyPr/>
        <a:lstStyle/>
        <a:p>
          <a:endParaRPr lang="es-ES"/>
        </a:p>
      </dgm:t>
    </dgm:pt>
    <dgm:pt modelId="{0269CDBB-3ACF-4208-AC31-AD18742AE568}" type="sibTrans" cxnId="{67375704-9500-48AA-854A-3DD0582B0FB6}">
      <dgm:prSet/>
      <dgm:spPr/>
      <dgm:t>
        <a:bodyPr/>
        <a:lstStyle/>
        <a:p>
          <a:endParaRPr lang="es-ES"/>
        </a:p>
      </dgm:t>
    </dgm:pt>
    <dgm:pt modelId="{A8558816-B4D9-42E9-9906-308EEF30B3BB}">
      <dgm:prSet phldrT="[Texto]"/>
      <dgm:spPr/>
      <dgm:t>
        <a:bodyPr/>
        <a:lstStyle/>
        <a:p>
          <a:r>
            <a:rPr lang="es-ES" dirty="0"/>
            <a:t>Monitorización remota de estadísticas de un gran número de alarmas, elementos y variables de capacidad y rendimiento.</a:t>
          </a:r>
        </a:p>
      </dgm:t>
    </dgm:pt>
    <dgm:pt modelId="{F172591E-9341-4800-B9A1-B5847CDD7307}" type="sibTrans" cxnId="{25B54A83-50E7-4CA2-9BDB-EE1D56D88658}">
      <dgm:prSet/>
      <dgm:spPr/>
      <dgm:t>
        <a:bodyPr/>
        <a:lstStyle/>
        <a:p>
          <a:endParaRPr lang="es-ES"/>
        </a:p>
      </dgm:t>
    </dgm:pt>
    <dgm:pt modelId="{902FD1F5-0276-4354-9996-8B9F23E7E2A7}" type="parTrans" cxnId="{25B54A83-50E7-4CA2-9BDB-EE1D56D88658}">
      <dgm:prSet/>
      <dgm:spPr/>
      <dgm:t>
        <a:bodyPr/>
        <a:lstStyle/>
        <a:p>
          <a:endParaRPr lang="es-ES"/>
        </a:p>
      </dgm:t>
    </dgm:pt>
    <dgm:pt modelId="{4EC60CDD-46B9-4961-AAD3-BE7D6FFFF562}" type="pres">
      <dgm:prSet presAssocID="{F985E297-2C50-420B-81BF-EDCA27544006}" presName="Name0" presStyleCnt="0">
        <dgm:presLayoutVars>
          <dgm:dir/>
          <dgm:resizeHandles val="exact"/>
        </dgm:presLayoutVars>
      </dgm:prSet>
      <dgm:spPr/>
    </dgm:pt>
    <dgm:pt modelId="{B7484342-D99B-4419-BC18-F0B5441016B9}" type="pres">
      <dgm:prSet presAssocID="{1DE99873-2E52-4000-AC01-81096C907CD6}" presName="composite" presStyleCnt="0"/>
      <dgm:spPr/>
    </dgm:pt>
    <dgm:pt modelId="{FC5702A3-ADC5-4E03-910A-84BB461B6533}" type="pres">
      <dgm:prSet presAssocID="{1DE99873-2E52-4000-AC01-81096C907CD6}" presName="rect1" presStyleLbl="trAlignAcc1" presStyleIdx="0" presStyleCnt="5">
        <dgm:presLayoutVars>
          <dgm:bulletEnabled val="1"/>
        </dgm:presLayoutVars>
      </dgm:prSet>
      <dgm:spPr/>
    </dgm:pt>
    <dgm:pt modelId="{43CE4F31-00A6-4D93-BBF3-F7BB37628ACE}" type="pres">
      <dgm:prSet presAssocID="{1DE99873-2E52-4000-AC01-81096C907CD6}" presName="rect2" presStyleLbl="fgImgPlace1" presStyleIdx="0" presStyleCnt="5"/>
      <dgm:spPr>
        <a:solidFill>
          <a:srgbClr val="FFC000"/>
        </a:solidFill>
      </dgm:spPr>
    </dgm:pt>
    <dgm:pt modelId="{DF9C5A43-B8E8-46CA-A208-FCC35F560DCD}" type="pres">
      <dgm:prSet presAssocID="{3FB5218E-B260-44BA-94B6-E3431BE9D40B}" presName="sibTrans" presStyleCnt="0"/>
      <dgm:spPr/>
    </dgm:pt>
    <dgm:pt modelId="{8123AFC0-BF25-4BC0-AEB7-26AE67BDC375}" type="pres">
      <dgm:prSet presAssocID="{25EED8F7-6193-4FC6-8329-901B4E3C4AB2}" presName="composite" presStyleCnt="0"/>
      <dgm:spPr/>
    </dgm:pt>
    <dgm:pt modelId="{7FF34C32-7DEA-4562-B403-FB2B02669FFE}" type="pres">
      <dgm:prSet presAssocID="{25EED8F7-6193-4FC6-8329-901B4E3C4AB2}" presName="rect1" presStyleLbl="trAlignAcc1" presStyleIdx="1" presStyleCnt="5">
        <dgm:presLayoutVars>
          <dgm:bulletEnabled val="1"/>
        </dgm:presLayoutVars>
      </dgm:prSet>
      <dgm:spPr/>
    </dgm:pt>
    <dgm:pt modelId="{21D416CA-D1CE-4C2F-85B3-B7506CC8A1EE}" type="pres">
      <dgm:prSet presAssocID="{25EED8F7-6193-4FC6-8329-901B4E3C4AB2}" presName="rect2" presStyleLbl="fgImgPlace1" presStyleIdx="1" presStyleCnt="5"/>
      <dgm:spPr>
        <a:solidFill>
          <a:srgbClr val="92D050"/>
        </a:solidFill>
      </dgm:spPr>
    </dgm:pt>
    <dgm:pt modelId="{D26B4AD0-67E2-4925-9BB6-4B00F6DFAC56}" type="pres">
      <dgm:prSet presAssocID="{397F1AA1-3669-4D82-9155-6C5403B51406}" presName="sibTrans" presStyleCnt="0"/>
      <dgm:spPr/>
    </dgm:pt>
    <dgm:pt modelId="{791851A8-2D16-423A-A59F-CCD8D04BDC23}" type="pres">
      <dgm:prSet presAssocID="{89209E6A-94AD-4581-8156-A0C357B569BB}" presName="composite" presStyleCnt="0"/>
      <dgm:spPr/>
    </dgm:pt>
    <dgm:pt modelId="{6FA670E9-5A95-4B01-88A0-C5EBDAE7D9A1}" type="pres">
      <dgm:prSet presAssocID="{89209E6A-94AD-4581-8156-A0C357B569BB}" presName="rect1" presStyleLbl="trAlignAcc1" presStyleIdx="2" presStyleCnt="5">
        <dgm:presLayoutVars>
          <dgm:bulletEnabled val="1"/>
        </dgm:presLayoutVars>
      </dgm:prSet>
      <dgm:spPr/>
    </dgm:pt>
    <dgm:pt modelId="{543BE926-7745-4972-B39E-C5C08E1A8514}" type="pres">
      <dgm:prSet presAssocID="{89209E6A-94AD-4581-8156-A0C357B569BB}" presName="rect2" presStyleLbl="fgImgPlace1" presStyleIdx="2" presStyleCnt="5"/>
      <dgm:spPr>
        <a:solidFill>
          <a:srgbClr val="0070C0"/>
        </a:solidFill>
      </dgm:spPr>
    </dgm:pt>
    <dgm:pt modelId="{721D4006-16BF-456B-BB8A-1E49614BCC1E}" type="pres">
      <dgm:prSet presAssocID="{D121525A-5C45-43C1-BDF8-3922988CC214}" presName="sibTrans" presStyleCnt="0"/>
      <dgm:spPr/>
    </dgm:pt>
    <dgm:pt modelId="{53028311-4632-4C77-B6EC-1000A4CB2E22}" type="pres">
      <dgm:prSet presAssocID="{F7835FE5-1C02-4A84-A8A7-FD02C328DF95}" presName="composite" presStyleCnt="0"/>
      <dgm:spPr/>
    </dgm:pt>
    <dgm:pt modelId="{437E6163-615E-42D3-ACC3-CEBA466F87A8}" type="pres">
      <dgm:prSet presAssocID="{F7835FE5-1C02-4A84-A8A7-FD02C328DF95}" presName="rect1" presStyleLbl="trAlignAcc1" presStyleIdx="3" presStyleCnt="5">
        <dgm:presLayoutVars>
          <dgm:bulletEnabled val="1"/>
        </dgm:presLayoutVars>
      </dgm:prSet>
      <dgm:spPr/>
    </dgm:pt>
    <dgm:pt modelId="{928C4916-9834-486E-BBCB-BD64C60322A6}" type="pres">
      <dgm:prSet presAssocID="{F7835FE5-1C02-4A84-A8A7-FD02C328DF95}" presName="rect2" presStyleLbl="fgImgPlace1" presStyleIdx="3" presStyleCnt="5"/>
      <dgm:spPr>
        <a:solidFill>
          <a:srgbClr val="7030A0"/>
        </a:solidFill>
      </dgm:spPr>
    </dgm:pt>
    <dgm:pt modelId="{20E870FA-BF02-4A29-A319-429042882910}" type="pres">
      <dgm:prSet presAssocID="{5CC32218-6F42-4276-85A5-062ADE217DF5}" presName="sibTrans" presStyleCnt="0"/>
      <dgm:spPr/>
    </dgm:pt>
    <dgm:pt modelId="{47A95C19-95C4-4C96-ABF4-BF1201D05C54}" type="pres">
      <dgm:prSet presAssocID="{1C0A8B61-518A-4DC7-9EDF-FAD56F66DDFE}" presName="composite" presStyleCnt="0"/>
      <dgm:spPr/>
    </dgm:pt>
    <dgm:pt modelId="{F396C18D-583F-4BB4-B141-58550E8AB274}" type="pres">
      <dgm:prSet presAssocID="{1C0A8B61-518A-4DC7-9EDF-FAD56F66DDFE}" presName="rect1" presStyleLbl="trAlignAcc1" presStyleIdx="4" presStyleCnt="5">
        <dgm:presLayoutVars>
          <dgm:bulletEnabled val="1"/>
        </dgm:presLayoutVars>
      </dgm:prSet>
      <dgm:spPr/>
    </dgm:pt>
    <dgm:pt modelId="{8AB30FF0-F64D-43A0-9ACB-8E87AC7E7DB7}" type="pres">
      <dgm:prSet presAssocID="{1C0A8B61-518A-4DC7-9EDF-FAD56F66DDFE}" presName="rect2" presStyleLbl="fgImgPlace1" presStyleIdx="4" presStyleCnt="5"/>
      <dgm:spPr>
        <a:solidFill>
          <a:srgbClr val="FF0000"/>
        </a:solidFill>
      </dgm:spPr>
    </dgm:pt>
  </dgm:ptLst>
  <dgm:cxnLst>
    <dgm:cxn modelId="{67375704-9500-48AA-854A-3DD0582B0FB6}" srcId="{1C0A8B61-518A-4DC7-9EDF-FAD56F66DDFE}" destId="{95D0A46F-C09F-4D50-944D-D73F561DAE5B}" srcOrd="0" destOrd="0" parTransId="{E59BC631-07A7-4EFE-94AD-F3B277F87734}" sibTransId="{0269CDBB-3ACF-4208-AC31-AD18742AE568}"/>
    <dgm:cxn modelId="{7FA8900A-01E8-4B32-9649-CC3492C214FF}" srcId="{1DE99873-2E52-4000-AC01-81096C907CD6}" destId="{963FFBC5-8914-40B6-A1FB-20183B1FADEB}" srcOrd="0" destOrd="0" parTransId="{73A4AA1B-8994-45C2-BE7A-9D2749282B56}" sibTransId="{D1BC2784-A556-4125-AF44-CCB653929F19}"/>
    <dgm:cxn modelId="{455A940A-8DA3-4A53-A6F9-1EF1A530B79A}" type="presOf" srcId="{A8558816-B4D9-42E9-9906-308EEF30B3BB}" destId="{437E6163-615E-42D3-ACC3-CEBA466F87A8}" srcOrd="0" destOrd="1" presId="urn:microsoft.com/office/officeart/2008/layout/PictureStrips"/>
    <dgm:cxn modelId="{3B368B0B-64C6-4859-990C-3F282D50AA37}" type="presOf" srcId="{FE81753B-0D82-44CD-A52F-59B3A06B0AB3}" destId="{6FA670E9-5A95-4B01-88A0-C5EBDAE7D9A1}" srcOrd="0" destOrd="1" presId="urn:microsoft.com/office/officeart/2008/layout/PictureStrips"/>
    <dgm:cxn modelId="{C317B21C-871E-4ABA-9A2F-B23EA791F8A1}" srcId="{F985E297-2C50-420B-81BF-EDCA27544006}" destId="{25EED8F7-6193-4FC6-8329-901B4E3C4AB2}" srcOrd="1" destOrd="0" parTransId="{17C3204C-E1D7-4BFE-A6C1-FD0BFD5C3ED4}" sibTransId="{397F1AA1-3669-4D82-9155-6C5403B51406}"/>
    <dgm:cxn modelId="{CC0A9622-A6F6-43AC-80A2-5E264B6466CE}" type="presOf" srcId="{25EED8F7-6193-4FC6-8329-901B4E3C4AB2}" destId="{7FF34C32-7DEA-4562-B403-FB2B02669FFE}" srcOrd="0" destOrd="0" presId="urn:microsoft.com/office/officeart/2008/layout/PictureStrips"/>
    <dgm:cxn modelId="{BA96E52C-F5A0-4D6C-A9A4-3544C1FF5E29}" type="presOf" srcId="{1DE99873-2E52-4000-AC01-81096C907CD6}" destId="{FC5702A3-ADC5-4E03-910A-84BB461B6533}" srcOrd="0" destOrd="0" presId="urn:microsoft.com/office/officeart/2008/layout/PictureStrips"/>
    <dgm:cxn modelId="{AA7D7832-0858-4DCD-A5B6-B557B2258D4D}" type="presOf" srcId="{4221A1C2-BD33-4CC0-A305-6E640100AB28}" destId="{7FF34C32-7DEA-4562-B403-FB2B02669FFE}" srcOrd="0" destOrd="1" presId="urn:microsoft.com/office/officeart/2008/layout/PictureStrips"/>
    <dgm:cxn modelId="{FC10F33A-BB20-4AAD-9235-C4E3706B93E1}" srcId="{89209E6A-94AD-4581-8156-A0C357B569BB}" destId="{FE81753B-0D82-44CD-A52F-59B3A06B0AB3}" srcOrd="0" destOrd="0" parTransId="{79E592C5-184A-4D6F-933A-EF49C4076A31}" sibTransId="{F9B5A727-B282-4930-A481-7B6E927EF097}"/>
    <dgm:cxn modelId="{0493573C-D545-4EBA-A996-52EB40A6312A}" type="presOf" srcId="{F7835FE5-1C02-4A84-A8A7-FD02C328DF95}" destId="{437E6163-615E-42D3-ACC3-CEBA466F87A8}" srcOrd="0" destOrd="0" presId="urn:microsoft.com/office/officeart/2008/layout/PictureStrips"/>
    <dgm:cxn modelId="{25B54A83-50E7-4CA2-9BDB-EE1D56D88658}" srcId="{F7835FE5-1C02-4A84-A8A7-FD02C328DF95}" destId="{A8558816-B4D9-42E9-9906-308EEF30B3BB}" srcOrd="0" destOrd="0" parTransId="{902FD1F5-0276-4354-9996-8B9F23E7E2A7}" sibTransId="{F172591E-9341-4800-B9A1-B5847CDD7307}"/>
    <dgm:cxn modelId="{A24F018B-7BF4-4C38-B6A5-E98D21C173DD}" type="presOf" srcId="{F985E297-2C50-420B-81BF-EDCA27544006}" destId="{4EC60CDD-46B9-4961-AAD3-BE7D6FFFF562}" srcOrd="0" destOrd="0" presId="urn:microsoft.com/office/officeart/2008/layout/PictureStrips"/>
    <dgm:cxn modelId="{3799A294-B288-45A2-8330-003D51A9AD6F}" type="presOf" srcId="{95D0A46F-C09F-4D50-944D-D73F561DAE5B}" destId="{F396C18D-583F-4BB4-B141-58550E8AB274}" srcOrd="0" destOrd="1" presId="urn:microsoft.com/office/officeart/2008/layout/PictureStrips"/>
    <dgm:cxn modelId="{4B89849B-B9B1-4ED9-BA35-EA5ADC2CDFCE}" type="presOf" srcId="{963FFBC5-8914-40B6-A1FB-20183B1FADEB}" destId="{FC5702A3-ADC5-4E03-910A-84BB461B6533}" srcOrd="0" destOrd="1" presId="urn:microsoft.com/office/officeart/2008/layout/PictureStrips"/>
    <dgm:cxn modelId="{6AC4C6B0-D116-46F0-ACD5-51C55F587783}" srcId="{F985E297-2C50-420B-81BF-EDCA27544006}" destId="{1DE99873-2E52-4000-AC01-81096C907CD6}" srcOrd="0" destOrd="0" parTransId="{3A19169D-6057-4F72-BB2B-717E49826BF0}" sibTransId="{3FB5218E-B260-44BA-94B6-E3431BE9D40B}"/>
    <dgm:cxn modelId="{3969AFC5-D0A3-4C72-B529-33630AAADD76}" srcId="{F985E297-2C50-420B-81BF-EDCA27544006}" destId="{89209E6A-94AD-4581-8156-A0C357B569BB}" srcOrd="2" destOrd="0" parTransId="{B06DD797-6BCF-4F99-A2CD-5A6902184A40}" sibTransId="{D121525A-5C45-43C1-BDF8-3922988CC214}"/>
    <dgm:cxn modelId="{F1E6E8CD-BD23-41D3-86AD-94F037A80B7C}" srcId="{F985E297-2C50-420B-81BF-EDCA27544006}" destId="{1C0A8B61-518A-4DC7-9EDF-FAD56F66DDFE}" srcOrd="4" destOrd="0" parTransId="{E7F1BF03-6CF5-4956-AF04-7B84F7A8E14F}" sibTransId="{8A5E33E2-A597-446E-8C0B-325760C50C2B}"/>
    <dgm:cxn modelId="{7A7E0ACE-B011-4AED-B976-B36BFD7E75F5}" srcId="{F985E297-2C50-420B-81BF-EDCA27544006}" destId="{F7835FE5-1C02-4A84-A8A7-FD02C328DF95}" srcOrd="3" destOrd="0" parTransId="{0DA4B8FD-2AB0-4C06-913F-02BE7BC06AB7}" sibTransId="{5CC32218-6F42-4276-85A5-062ADE217DF5}"/>
    <dgm:cxn modelId="{136DA9D0-6170-46EB-811F-21CC7590C4B3}" type="presOf" srcId="{89209E6A-94AD-4581-8156-A0C357B569BB}" destId="{6FA670E9-5A95-4B01-88A0-C5EBDAE7D9A1}" srcOrd="0" destOrd="0" presId="urn:microsoft.com/office/officeart/2008/layout/PictureStrips"/>
    <dgm:cxn modelId="{F704B3E7-DD0A-4FCF-AB1E-C3BF2742AE6F}" srcId="{25EED8F7-6193-4FC6-8329-901B4E3C4AB2}" destId="{4221A1C2-BD33-4CC0-A305-6E640100AB28}" srcOrd="0" destOrd="0" parTransId="{EAE27D9D-762C-41C5-AE62-0386E04CFF04}" sibTransId="{A7F96044-E757-47C4-AA54-BA07148CD41E}"/>
    <dgm:cxn modelId="{A7DD9BF9-F989-4199-95A0-20C5F985F86C}" type="presOf" srcId="{1C0A8B61-518A-4DC7-9EDF-FAD56F66DDFE}" destId="{F396C18D-583F-4BB4-B141-58550E8AB274}" srcOrd="0" destOrd="0" presId="urn:microsoft.com/office/officeart/2008/layout/PictureStrips"/>
    <dgm:cxn modelId="{42B07D37-126C-4262-BD9F-5F21E65681BF}" type="presParOf" srcId="{4EC60CDD-46B9-4961-AAD3-BE7D6FFFF562}" destId="{B7484342-D99B-4419-BC18-F0B5441016B9}" srcOrd="0" destOrd="0" presId="urn:microsoft.com/office/officeart/2008/layout/PictureStrips"/>
    <dgm:cxn modelId="{991B3FE4-25D2-40A8-A745-B4A34CB673E7}" type="presParOf" srcId="{B7484342-D99B-4419-BC18-F0B5441016B9}" destId="{FC5702A3-ADC5-4E03-910A-84BB461B6533}" srcOrd="0" destOrd="0" presId="urn:microsoft.com/office/officeart/2008/layout/PictureStrips"/>
    <dgm:cxn modelId="{6973083E-5D77-4564-9857-D42A7C035489}" type="presParOf" srcId="{B7484342-D99B-4419-BC18-F0B5441016B9}" destId="{43CE4F31-00A6-4D93-BBF3-F7BB37628ACE}" srcOrd="1" destOrd="0" presId="urn:microsoft.com/office/officeart/2008/layout/PictureStrips"/>
    <dgm:cxn modelId="{14B9E39D-4EEF-4C14-AAF0-76F20B4F80E3}" type="presParOf" srcId="{4EC60CDD-46B9-4961-AAD3-BE7D6FFFF562}" destId="{DF9C5A43-B8E8-46CA-A208-FCC35F560DCD}" srcOrd="1" destOrd="0" presId="urn:microsoft.com/office/officeart/2008/layout/PictureStrips"/>
    <dgm:cxn modelId="{4A0D817D-1E1D-4EB8-88D5-0BC7BE7DE9F5}" type="presParOf" srcId="{4EC60CDD-46B9-4961-AAD3-BE7D6FFFF562}" destId="{8123AFC0-BF25-4BC0-AEB7-26AE67BDC375}" srcOrd="2" destOrd="0" presId="urn:microsoft.com/office/officeart/2008/layout/PictureStrips"/>
    <dgm:cxn modelId="{2C763034-A615-4FB3-AB3C-AEEBE46615A0}" type="presParOf" srcId="{8123AFC0-BF25-4BC0-AEB7-26AE67BDC375}" destId="{7FF34C32-7DEA-4562-B403-FB2B02669FFE}" srcOrd="0" destOrd="0" presId="urn:microsoft.com/office/officeart/2008/layout/PictureStrips"/>
    <dgm:cxn modelId="{7F74189D-A969-48EA-8E9B-E318D9E4B41F}" type="presParOf" srcId="{8123AFC0-BF25-4BC0-AEB7-26AE67BDC375}" destId="{21D416CA-D1CE-4C2F-85B3-B7506CC8A1EE}" srcOrd="1" destOrd="0" presId="urn:microsoft.com/office/officeart/2008/layout/PictureStrips"/>
    <dgm:cxn modelId="{755C041A-2933-4C17-A53B-6C371947B4D6}" type="presParOf" srcId="{4EC60CDD-46B9-4961-AAD3-BE7D6FFFF562}" destId="{D26B4AD0-67E2-4925-9BB6-4B00F6DFAC56}" srcOrd="3" destOrd="0" presId="urn:microsoft.com/office/officeart/2008/layout/PictureStrips"/>
    <dgm:cxn modelId="{31105BE6-F340-46E1-955B-0D39D527899E}" type="presParOf" srcId="{4EC60CDD-46B9-4961-AAD3-BE7D6FFFF562}" destId="{791851A8-2D16-423A-A59F-CCD8D04BDC23}" srcOrd="4" destOrd="0" presId="urn:microsoft.com/office/officeart/2008/layout/PictureStrips"/>
    <dgm:cxn modelId="{AED3A6F8-59C9-49D4-AC0C-32A5FC77EAC2}" type="presParOf" srcId="{791851A8-2D16-423A-A59F-CCD8D04BDC23}" destId="{6FA670E9-5A95-4B01-88A0-C5EBDAE7D9A1}" srcOrd="0" destOrd="0" presId="urn:microsoft.com/office/officeart/2008/layout/PictureStrips"/>
    <dgm:cxn modelId="{7922323E-302A-4B20-8B19-DA822E091C98}" type="presParOf" srcId="{791851A8-2D16-423A-A59F-CCD8D04BDC23}" destId="{543BE926-7745-4972-B39E-C5C08E1A8514}" srcOrd="1" destOrd="0" presId="urn:microsoft.com/office/officeart/2008/layout/PictureStrips"/>
    <dgm:cxn modelId="{749992BD-63B0-4DFE-8A22-268E5D28E10B}" type="presParOf" srcId="{4EC60CDD-46B9-4961-AAD3-BE7D6FFFF562}" destId="{721D4006-16BF-456B-BB8A-1E49614BCC1E}" srcOrd="5" destOrd="0" presId="urn:microsoft.com/office/officeart/2008/layout/PictureStrips"/>
    <dgm:cxn modelId="{5BDCEB64-62EE-4281-97EB-8A59F5B71594}" type="presParOf" srcId="{4EC60CDD-46B9-4961-AAD3-BE7D6FFFF562}" destId="{53028311-4632-4C77-B6EC-1000A4CB2E22}" srcOrd="6" destOrd="0" presId="urn:microsoft.com/office/officeart/2008/layout/PictureStrips"/>
    <dgm:cxn modelId="{3541594F-1EA8-40E5-91F2-662FCB35B93D}" type="presParOf" srcId="{53028311-4632-4C77-B6EC-1000A4CB2E22}" destId="{437E6163-615E-42D3-ACC3-CEBA466F87A8}" srcOrd="0" destOrd="0" presId="urn:microsoft.com/office/officeart/2008/layout/PictureStrips"/>
    <dgm:cxn modelId="{67EBBD25-FD51-423E-A5EE-FB040E6C949C}" type="presParOf" srcId="{53028311-4632-4C77-B6EC-1000A4CB2E22}" destId="{928C4916-9834-486E-BBCB-BD64C60322A6}" srcOrd="1" destOrd="0" presId="urn:microsoft.com/office/officeart/2008/layout/PictureStrips"/>
    <dgm:cxn modelId="{D6D0F432-B2BB-4372-BB2C-C1AD13633CD0}" type="presParOf" srcId="{4EC60CDD-46B9-4961-AAD3-BE7D6FFFF562}" destId="{20E870FA-BF02-4A29-A319-429042882910}" srcOrd="7" destOrd="0" presId="urn:microsoft.com/office/officeart/2008/layout/PictureStrips"/>
    <dgm:cxn modelId="{F54D1D79-2437-486F-8BBE-F8271CBFB587}" type="presParOf" srcId="{4EC60CDD-46B9-4961-AAD3-BE7D6FFFF562}" destId="{47A95C19-95C4-4C96-ABF4-BF1201D05C54}" srcOrd="8" destOrd="0" presId="urn:microsoft.com/office/officeart/2008/layout/PictureStrips"/>
    <dgm:cxn modelId="{AB31F095-C89E-4758-8C04-8097E017EE7B}" type="presParOf" srcId="{47A95C19-95C4-4C96-ABF4-BF1201D05C54}" destId="{F396C18D-583F-4BB4-B141-58550E8AB274}" srcOrd="0" destOrd="0" presId="urn:microsoft.com/office/officeart/2008/layout/PictureStrips"/>
    <dgm:cxn modelId="{5B73AB42-DA8F-4AE1-A923-69994E17D829}" type="presParOf" srcId="{47A95C19-95C4-4C96-ABF4-BF1201D05C54}" destId="{8AB30FF0-F64D-43A0-9ACB-8E87AC7E7DB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C9062E-D411-4DED-9EC2-BECFAF762A1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MX"/>
        </a:p>
      </dgm:t>
    </dgm:pt>
    <dgm:pt modelId="{2C33B736-5917-4E88-9FD9-25ABBC1E6D5E}">
      <dgm:prSet/>
      <dgm:spPr/>
      <dgm:t>
        <a:bodyPr/>
        <a:lstStyle/>
        <a:p>
          <a:pPr rtl="0"/>
          <a:r>
            <a:rPr lang="es-ES"/>
            <a:t>Lectura (Sondeo)</a:t>
          </a:r>
          <a:endParaRPr lang="es-MX"/>
        </a:p>
      </dgm:t>
    </dgm:pt>
    <dgm:pt modelId="{B8FC9C18-7765-4CD8-A8F4-16E67E62CF40}" type="parTrans" cxnId="{4DD297F5-59FA-42DE-874C-22A61A53100F}">
      <dgm:prSet/>
      <dgm:spPr/>
      <dgm:t>
        <a:bodyPr/>
        <a:lstStyle/>
        <a:p>
          <a:endParaRPr lang="es-MX"/>
        </a:p>
      </dgm:t>
    </dgm:pt>
    <dgm:pt modelId="{5A813C69-AB0C-4ECD-9E5E-8C51089EBFDB}" type="sibTrans" cxnId="{4DD297F5-59FA-42DE-874C-22A61A53100F}">
      <dgm:prSet/>
      <dgm:spPr/>
      <dgm:t>
        <a:bodyPr/>
        <a:lstStyle/>
        <a:p>
          <a:endParaRPr lang="es-MX"/>
        </a:p>
      </dgm:t>
    </dgm:pt>
    <dgm:pt modelId="{987D3853-5E1A-4453-80B6-46A2DF711542}">
      <dgm:prSet/>
      <dgm:spPr/>
      <dgm:t>
        <a:bodyPr/>
        <a:lstStyle/>
        <a:p>
          <a:pPr rtl="0"/>
          <a:r>
            <a:rPr lang="es-ES"/>
            <a:t>Escritura</a:t>
          </a:r>
          <a:endParaRPr lang="es-MX"/>
        </a:p>
      </dgm:t>
    </dgm:pt>
    <dgm:pt modelId="{7DCD29D5-2027-4F1F-B1BF-11114C811398}" type="parTrans" cxnId="{773C9CD5-7BC1-49AC-9C03-B56A36046C2D}">
      <dgm:prSet/>
      <dgm:spPr/>
      <dgm:t>
        <a:bodyPr/>
        <a:lstStyle/>
        <a:p>
          <a:endParaRPr lang="es-MX"/>
        </a:p>
      </dgm:t>
    </dgm:pt>
    <dgm:pt modelId="{C781E3C6-079C-491B-B1EE-F93B1A106981}" type="sibTrans" cxnId="{773C9CD5-7BC1-49AC-9C03-B56A36046C2D}">
      <dgm:prSet/>
      <dgm:spPr/>
      <dgm:t>
        <a:bodyPr/>
        <a:lstStyle/>
        <a:p>
          <a:endParaRPr lang="es-MX"/>
        </a:p>
      </dgm:t>
    </dgm:pt>
    <dgm:pt modelId="{560D9540-C48A-493C-84AB-FEEF6ECD3D71}">
      <dgm:prSet/>
      <dgm:spPr/>
      <dgm:t>
        <a:bodyPr/>
        <a:lstStyle/>
        <a:p>
          <a:pPr rtl="0"/>
          <a:r>
            <a:rPr lang="es-ES"/>
            <a:t>Notificación (Trampa)</a:t>
          </a:r>
          <a:endParaRPr lang="es-MX"/>
        </a:p>
      </dgm:t>
    </dgm:pt>
    <dgm:pt modelId="{FF829EAD-214C-4E78-9BC4-D001DE9F7CA6}" type="parTrans" cxnId="{7E57D5A1-FA85-4705-97AC-26EB779D2ED3}">
      <dgm:prSet/>
      <dgm:spPr/>
      <dgm:t>
        <a:bodyPr/>
        <a:lstStyle/>
        <a:p>
          <a:endParaRPr lang="es-MX"/>
        </a:p>
      </dgm:t>
    </dgm:pt>
    <dgm:pt modelId="{66161543-01FD-4725-B11E-2842C6523249}" type="sibTrans" cxnId="{7E57D5A1-FA85-4705-97AC-26EB779D2ED3}">
      <dgm:prSet/>
      <dgm:spPr/>
      <dgm:t>
        <a:bodyPr/>
        <a:lstStyle/>
        <a:p>
          <a:endParaRPr lang="es-MX"/>
        </a:p>
      </dgm:t>
    </dgm:pt>
    <dgm:pt modelId="{04739D36-520E-4FDA-AAC4-F785A12B4CBE}" type="pres">
      <dgm:prSet presAssocID="{C6C9062E-D411-4DED-9EC2-BECFAF762A11}" presName="compositeShape" presStyleCnt="0">
        <dgm:presLayoutVars>
          <dgm:chMax val="7"/>
          <dgm:dir/>
          <dgm:resizeHandles val="exact"/>
        </dgm:presLayoutVars>
      </dgm:prSet>
      <dgm:spPr/>
    </dgm:pt>
    <dgm:pt modelId="{2148EEF5-BEC7-431A-BBC9-229D3956AEBC}" type="pres">
      <dgm:prSet presAssocID="{2C33B736-5917-4E88-9FD9-25ABBC1E6D5E}" presName="circ1" presStyleLbl="vennNode1" presStyleIdx="0" presStyleCnt="3"/>
      <dgm:spPr/>
    </dgm:pt>
    <dgm:pt modelId="{D453697B-577B-4451-AF31-ED56137499E8}" type="pres">
      <dgm:prSet presAssocID="{2C33B736-5917-4E88-9FD9-25ABBC1E6D5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4958F78-54C4-40AD-B8DA-B03AE4572B61}" type="pres">
      <dgm:prSet presAssocID="{987D3853-5E1A-4453-80B6-46A2DF711542}" presName="circ2" presStyleLbl="vennNode1" presStyleIdx="1" presStyleCnt="3"/>
      <dgm:spPr/>
    </dgm:pt>
    <dgm:pt modelId="{04BB6DBE-B078-4624-BE71-425CBB290C3B}" type="pres">
      <dgm:prSet presAssocID="{987D3853-5E1A-4453-80B6-46A2DF71154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B7FE2E4-AFAB-4AEA-AFC5-B190D102E94D}" type="pres">
      <dgm:prSet presAssocID="{560D9540-C48A-493C-84AB-FEEF6ECD3D71}" presName="circ3" presStyleLbl="vennNode1" presStyleIdx="2" presStyleCnt="3"/>
      <dgm:spPr/>
    </dgm:pt>
    <dgm:pt modelId="{DAC3F549-E117-4BED-8793-6AC2AFF49F02}" type="pres">
      <dgm:prSet presAssocID="{560D9540-C48A-493C-84AB-FEEF6ECD3D7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3903320-C9EE-4C4B-A3E4-403EE5DD3C19}" type="presOf" srcId="{2C33B736-5917-4E88-9FD9-25ABBC1E6D5E}" destId="{2148EEF5-BEC7-431A-BBC9-229D3956AEBC}" srcOrd="0" destOrd="0" presId="urn:microsoft.com/office/officeart/2005/8/layout/venn1"/>
    <dgm:cxn modelId="{96E2AD37-28C2-495F-B732-7A096BA51C76}" type="presOf" srcId="{C6C9062E-D411-4DED-9EC2-BECFAF762A11}" destId="{04739D36-520E-4FDA-AAC4-F785A12B4CBE}" srcOrd="0" destOrd="0" presId="urn:microsoft.com/office/officeart/2005/8/layout/venn1"/>
    <dgm:cxn modelId="{61EEC037-4A8A-46DD-9483-FB4456AF20D8}" type="presOf" srcId="{2C33B736-5917-4E88-9FD9-25ABBC1E6D5E}" destId="{D453697B-577B-4451-AF31-ED56137499E8}" srcOrd="1" destOrd="0" presId="urn:microsoft.com/office/officeart/2005/8/layout/venn1"/>
    <dgm:cxn modelId="{7E57D5A1-FA85-4705-97AC-26EB779D2ED3}" srcId="{C6C9062E-D411-4DED-9EC2-BECFAF762A11}" destId="{560D9540-C48A-493C-84AB-FEEF6ECD3D71}" srcOrd="2" destOrd="0" parTransId="{FF829EAD-214C-4E78-9BC4-D001DE9F7CA6}" sibTransId="{66161543-01FD-4725-B11E-2842C6523249}"/>
    <dgm:cxn modelId="{686345B7-9489-4F95-9383-1E6BEEE62078}" type="presOf" srcId="{560D9540-C48A-493C-84AB-FEEF6ECD3D71}" destId="{DAC3F549-E117-4BED-8793-6AC2AFF49F02}" srcOrd="1" destOrd="0" presId="urn:microsoft.com/office/officeart/2005/8/layout/venn1"/>
    <dgm:cxn modelId="{4CF2D7BC-3D57-471E-B42C-F64FFE0C241E}" type="presOf" srcId="{560D9540-C48A-493C-84AB-FEEF6ECD3D71}" destId="{8B7FE2E4-AFAB-4AEA-AFC5-B190D102E94D}" srcOrd="0" destOrd="0" presId="urn:microsoft.com/office/officeart/2005/8/layout/venn1"/>
    <dgm:cxn modelId="{AD7FD9CE-A063-40F0-8E30-1BAFBD855D14}" type="presOf" srcId="{987D3853-5E1A-4453-80B6-46A2DF711542}" destId="{04BB6DBE-B078-4624-BE71-425CBB290C3B}" srcOrd="1" destOrd="0" presId="urn:microsoft.com/office/officeart/2005/8/layout/venn1"/>
    <dgm:cxn modelId="{773C9CD5-7BC1-49AC-9C03-B56A36046C2D}" srcId="{C6C9062E-D411-4DED-9EC2-BECFAF762A11}" destId="{987D3853-5E1A-4453-80B6-46A2DF711542}" srcOrd="1" destOrd="0" parTransId="{7DCD29D5-2027-4F1F-B1BF-11114C811398}" sibTransId="{C781E3C6-079C-491B-B1EE-F93B1A106981}"/>
    <dgm:cxn modelId="{00E457DF-AADF-43C5-8B62-4765536C064C}" type="presOf" srcId="{987D3853-5E1A-4453-80B6-46A2DF711542}" destId="{E4958F78-54C4-40AD-B8DA-B03AE4572B61}" srcOrd="0" destOrd="0" presId="urn:microsoft.com/office/officeart/2005/8/layout/venn1"/>
    <dgm:cxn modelId="{4DD297F5-59FA-42DE-874C-22A61A53100F}" srcId="{C6C9062E-D411-4DED-9EC2-BECFAF762A11}" destId="{2C33B736-5917-4E88-9FD9-25ABBC1E6D5E}" srcOrd="0" destOrd="0" parTransId="{B8FC9C18-7765-4CD8-A8F4-16E67E62CF40}" sibTransId="{5A813C69-AB0C-4ECD-9E5E-8C51089EBFDB}"/>
    <dgm:cxn modelId="{A60D10F0-B027-43EE-A341-D0D01A13D46A}" type="presParOf" srcId="{04739D36-520E-4FDA-AAC4-F785A12B4CBE}" destId="{2148EEF5-BEC7-431A-BBC9-229D3956AEBC}" srcOrd="0" destOrd="0" presId="urn:microsoft.com/office/officeart/2005/8/layout/venn1"/>
    <dgm:cxn modelId="{80A25396-A301-4867-ADFE-57422E62284B}" type="presParOf" srcId="{04739D36-520E-4FDA-AAC4-F785A12B4CBE}" destId="{D453697B-577B-4451-AF31-ED56137499E8}" srcOrd="1" destOrd="0" presId="urn:microsoft.com/office/officeart/2005/8/layout/venn1"/>
    <dgm:cxn modelId="{F1282BF4-A640-42E1-A57B-041749B63168}" type="presParOf" srcId="{04739D36-520E-4FDA-AAC4-F785A12B4CBE}" destId="{E4958F78-54C4-40AD-B8DA-B03AE4572B61}" srcOrd="2" destOrd="0" presId="urn:microsoft.com/office/officeart/2005/8/layout/venn1"/>
    <dgm:cxn modelId="{9CF14F21-CED7-4AE3-B4B1-310F0C47224D}" type="presParOf" srcId="{04739D36-520E-4FDA-AAC4-F785A12B4CBE}" destId="{04BB6DBE-B078-4624-BE71-425CBB290C3B}" srcOrd="3" destOrd="0" presId="urn:microsoft.com/office/officeart/2005/8/layout/venn1"/>
    <dgm:cxn modelId="{0FF0F533-6D03-47B1-AABE-39A0B567AD50}" type="presParOf" srcId="{04739D36-520E-4FDA-AAC4-F785A12B4CBE}" destId="{8B7FE2E4-AFAB-4AEA-AFC5-B190D102E94D}" srcOrd="4" destOrd="0" presId="urn:microsoft.com/office/officeart/2005/8/layout/venn1"/>
    <dgm:cxn modelId="{675D76E8-B18C-454C-926D-F3B29981C49A}" type="presParOf" srcId="{04739D36-520E-4FDA-AAC4-F785A12B4CBE}" destId="{DAC3F549-E117-4BED-8793-6AC2AFF49F0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702A3-ADC5-4E03-910A-84BB461B6533}">
      <dsp:nvSpPr>
        <dsp:cNvPr id="0" name=""/>
        <dsp:cNvSpPr/>
      </dsp:nvSpPr>
      <dsp:spPr>
        <a:xfrm>
          <a:off x="635813" y="296289"/>
          <a:ext cx="4736985" cy="1480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662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Falla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Localización de errores eficiente, que permite una rápida resolución de problemas, minimizando los tiempo de cortes.</a:t>
          </a:r>
        </a:p>
      </dsp:txBody>
      <dsp:txXfrm>
        <a:off x="635813" y="296289"/>
        <a:ext cx="4736985" cy="1480307"/>
      </dsp:txXfrm>
    </dsp:sp>
    <dsp:sp modelId="{43CE4F31-00A6-4D93-BBF3-F7BB37628ACE}">
      <dsp:nvSpPr>
        <dsp:cNvPr id="0" name=""/>
        <dsp:cNvSpPr/>
      </dsp:nvSpPr>
      <dsp:spPr>
        <a:xfrm>
          <a:off x="438439" y="82467"/>
          <a:ext cx="1036215" cy="1554323"/>
        </a:xfrm>
        <a:prstGeom prst="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34C32-7DEA-4562-B403-FB2B02669FFE}">
      <dsp:nvSpPr>
        <dsp:cNvPr id="0" name=""/>
        <dsp:cNvSpPr/>
      </dsp:nvSpPr>
      <dsp:spPr>
        <a:xfrm>
          <a:off x="5820841" y="296289"/>
          <a:ext cx="4736985" cy="1480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662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Configuración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Automatización de las funciones de configuración masivas, permitiendo puesta en marcha rápidas.</a:t>
          </a:r>
        </a:p>
      </dsp:txBody>
      <dsp:txXfrm>
        <a:off x="5820841" y="296289"/>
        <a:ext cx="4736985" cy="1480307"/>
      </dsp:txXfrm>
    </dsp:sp>
    <dsp:sp modelId="{21D416CA-D1CE-4C2F-85B3-B7506CC8A1EE}">
      <dsp:nvSpPr>
        <dsp:cNvPr id="0" name=""/>
        <dsp:cNvSpPr/>
      </dsp:nvSpPr>
      <dsp:spPr>
        <a:xfrm>
          <a:off x="5623466" y="82467"/>
          <a:ext cx="1036215" cy="1554323"/>
        </a:xfrm>
        <a:prstGeom prst="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670E9-5A95-4B01-88A0-C5EBDAE7D9A1}">
      <dsp:nvSpPr>
        <dsp:cNvPr id="0" name=""/>
        <dsp:cNvSpPr/>
      </dsp:nvSpPr>
      <dsp:spPr>
        <a:xfrm>
          <a:off x="635813" y="2159832"/>
          <a:ext cx="4736985" cy="1480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662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Contabilidad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La información de uso de cada cliente, es almacenada para su uso dependiendo de las políticas definidas.</a:t>
          </a:r>
        </a:p>
      </dsp:txBody>
      <dsp:txXfrm>
        <a:off x="635813" y="2159832"/>
        <a:ext cx="4736985" cy="1480307"/>
      </dsp:txXfrm>
    </dsp:sp>
    <dsp:sp modelId="{543BE926-7745-4972-B39E-C5C08E1A8514}">
      <dsp:nvSpPr>
        <dsp:cNvPr id="0" name=""/>
        <dsp:cNvSpPr/>
      </dsp:nvSpPr>
      <dsp:spPr>
        <a:xfrm>
          <a:off x="438439" y="1946010"/>
          <a:ext cx="1036215" cy="1554323"/>
        </a:xfrm>
        <a:prstGeom prst="rect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E6163-615E-42D3-ACC3-CEBA466F87A8}">
      <dsp:nvSpPr>
        <dsp:cNvPr id="0" name=""/>
        <dsp:cNvSpPr/>
      </dsp:nvSpPr>
      <dsp:spPr>
        <a:xfrm>
          <a:off x="5820841" y="2159832"/>
          <a:ext cx="4736985" cy="1480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662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Desempeño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Monitorización remota de estadísticas de un gran número de alarmas, elementos y variables de capacidad y rendimiento.</a:t>
          </a:r>
        </a:p>
      </dsp:txBody>
      <dsp:txXfrm>
        <a:off x="5820841" y="2159832"/>
        <a:ext cx="4736985" cy="1480307"/>
      </dsp:txXfrm>
    </dsp:sp>
    <dsp:sp modelId="{928C4916-9834-486E-BBCB-BD64C60322A6}">
      <dsp:nvSpPr>
        <dsp:cNvPr id="0" name=""/>
        <dsp:cNvSpPr/>
      </dsp:nvSpPr>
      <dsp:spPr>
        <a:xfrm>
          <a:off x="5623466" y="1946010"/>
          <a:ext cx="1036215" cy="1554323"/>
        </a:xfrm>
        <a:prstGeom prst="rect">
          <a:avLst/>
        </a:prstGeom>
        <a:solidFill>
          <a:srgbClr val="7030A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6C18D-583F-4BB4-B141-58550E8AB274}">
      <dsp:nvSpPr>
        <dsp:cNvPr id="0" name=""/>
        <dsp:cNvSpPr/>
      </dsp:nvSpPr>
      <dsp:spPr>
        <a:xfrm>
          <a:off x="3228327" y="4023375"/>
          <a:ext cx="4736985" cy="1480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662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Seguridad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Identificación y autentificación de usuario previa a la admisión en la red.</a:t>
          </a:r>
        </a:p>
      </dsp:txBody>
      <dsp:txXfrm>
        <a:off x="3228327" y="4023375"/>
        <a:ext cx="4736985" cy="1480307"/>
      </dsp:txXfrm>
    </dsp:sp>
    <dsp:sp modelId="{8AB30FF0-F64D-43A0-9ACB-8E87AC7E7DB7}">
      <dsp:nvSpPr>
        <dsp:cNvPr id="0" name=""/>
        <dsp:cNvSpPr/>
      </dsp:nvSpPr>
      <dsp:spPr>
        <a:xfrm>
          <a:off x="3030953" y="3809553"/>
          <a:ext cx="1036215" cy="1554323"/>
        </a:xfrm>
        <a:prstGeom prst="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8EEF5-BEC7-431A-BBC9-229D3956AEBC}">
      <dsp:nvSpPr>
        <dsp:cNvPr id="0" name=""/>
        <dsp:cNvSpPr/>
      </dsp:nvSpPr>
      <dsp:spPr>
        <a:xfrm>
          <a:off x="4065269" y="59213"/>
          <a:ext cx="2842260" cy="28422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Lectura (Sondeo)</a:t>
          </a:r>
          <a:endParaRPr lang="es-MX" sz="2800" kern="1200"/>
        </a:p>
      </dsp:txBody>
      <dsp:txXfrm>
        <a:off x="4444237" y="556609"/>
        <a:ext cx="2084324" cy="1279017"/>
      </dsp:txXfrm>
    </dsp:sp>
    <dsp:sp modelId="{E4958F78-54C4-40AD-B8DA-B03AE4572B61}">
      <dsp:nvSpPr>
        <dsp:cNvPr id="0" name=""/>
        <dsp:cNvSpPr/>
      </dsp:nvSpPr>
      <dsp:spPr>
        <a:xfrm>
          <a:off x="5090852" y="1835626"/>
          <a:ext cx="2842260" cy="28422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Escritura</a:t>
          </a:r>
          <a:endParaRPr lang="es-MX" sz="2800" kern="1200"/>
        </a:p>
      </dsp:txBody>
      <dsp:txXfrm>
        <a:off x="5960110" y="2569876"/>
        <a:ext cx="1705356" cy="1563243"/>
      </dsp:txXfrm>
    </dsp:sp>
    <dsp:sp modelId="{8B7FE2E4-AFAB-4AEA-AFC5-B190D102E94D}">
      <dsp:nvSpPr>
        <dsp:cNvPr id="0" name=""/>
        <dsp:cNvSpPr/>
      </dsp:nvSpPr>
      <dsp:spPr>
        <a:xfrm>
          <a:off x="3039687" y="1835626"/>
          <a:ext cx="2842260" cy="284226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Notificación (Trampa)</a:t>
          </a:r>
          <a:endParaRPr lang="es-MX" sz="2800" kern="1200"/>
        </a:p>
      </dsp:txBody>
      <dsp:txXfrm>
        <a:off x="3307333" y="2569876"/>
        <a:ext cx="1705356" cy="1563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BE63F-04DB-4970-8833-F2C93912FBA8}" type="datetimeFigureOut">
              <a:rPr lang="es-MX" smtClean="0"/>
              <a:t>29/08/2019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EE2B8-552D-4589-9E20-DC693AAF9E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051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E2B8-552D-4589-9E20-DC693AAF9E1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6437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55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23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2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811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114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5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50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615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351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15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299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63900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962519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600900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4235540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1759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088841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541064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358886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383575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55678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96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830012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280942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577781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385526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46995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65859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941575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768713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166530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76122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0179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840757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5444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98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916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5534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573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0507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2476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402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502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8922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3269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74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080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i="1" dirty="0"/>
              <a:t>Lugar desde donde se realiza la configuración</a:t>
            </a:r>
            <a:r>
              <a:rPr lang="es-ES" dirty="0"/>
              <a:t>: Una configuración puede hacerse en el mismo componente ("me siento frente al </a:t>
            </a:r>
            <a:r>
              <a:rPr lang="es-ES" i="1" dirty="0" err="1"/>
              <a:t>router</a:t>
            </a:r>
            <a:r>
              <a:rPr lang="es-ES" dirty="0"/>
              <a:t> y lo configuro") o puede realizarse de forma remota ("a través de un </a:t>
            </a:r>
            <a:r>
              <a:rPr lang="es-ES" i="1" dirty="0"/>
              <a:t>modem</a:t>
            </a:r>
            <a:r>
              <a:rPr lang="es-ES" dirty="0"/>
              <a:t> realizo la configuración"); puedo configurar un componente y copiar esta configuración a los componentes similares, o puedo configurarlos desde una estación seleccionada (estación de administración de red) para todos los componentes (por ejemplo, un servidor DHCP).  El sistema </a:t>
            </a:r>
            <a:r>
              <a:rPr lang="es-ES" i="1" dirty="0"/>
              <a:t>que está siendo configurado</a:t>
            </a:r>
            <a:r>
              <a:rPr lang="es-ES" dirty="0"/>
              <a:t> no siempre es compatible con el sistema </a:t>
            </a:r>
            <a:r>
              <a:rPr lang="es-ES" i="1" dirty="0"/>
              <a:t>desde el cual se está configurando</a:t>
            </a:r>
            <a:r>
              <a:rPr lang="es-ES" dirty="0"/>
              <a:t> y puede deberse a razones técnicas (el editor, el tipo de terminal, los protocolos utilizados no son compatibles), razones de organización de la red o razones de seguridad.</a:t>
            </a:r>
          </a:p>
          <a:p>
            <a:endParaRPr lang="es-ES" i="1" dirty="0"/>
          </a:p>
          <a:p>
            <a:r>
              <a:rPr lang="es-ES" i="1" dirty="0"/>
              <a:t>Almacenamiento de la configuración</a:t>
            </a:r>
            <a:r>
              <a:rPr lang="es-ES" dirty="0"/>
              <a:t>. La configuración puede almacenarse en NVRAM, en disco duro o dispositivo removible (dentro de un componente) haciendo que la configuración se pueda cambiar rápidamente cambiando el disco o, incluso, recargando la configuración a través de la red. Una configuración puede ser almacenada en un </a:t>
            </a:r>
            <a:r>
              <a:rPr lang="es-ES" i="1" dirty="0" err="1"/>
              <a:t>boot</a:t>
            </a:r>
            <a:r>
              <a:rPr lang="es-ES" i="1" dirty="0"/>
              <a:t> server</a:t>
            </a:r>
            <a:r>
              <a:rPr lang="es-ES" dirty="0"/>
              <a:t> y se puede "invocar" a través de los protocolos adecuados.</a:t>
            </a:r>
          </a:p>
          <a:p>
            <a:endParaRPr lang="es-ES" i="1" dirty="0"/>
          </a:p>
          <a:p>
            <a:r>
              <a:rPr lang="es-ES" i="1" dirty="0"/>
              <a:t>Validez de una configuración</a:t>
            </a:r>
            <a:r>
              <a:rPr lang="es-ES" dirty="0"/>
              <a:t>. Una </a:t>
            </a:r>
            <a:r>
              <a:rPr lang="es-ES" i="1" dirty="0"/>
              <a:t>configuración estática</a:t>
            </a:r>
            <a:r>
              <a:rPr lang="es-ES" dirty="0"/>
              <a:t> es aquella donde cada reconfiguración implica interrumpir la operación del componente (apagar y prender o reiniciar el sistema). Una </a:t>
            </a:r>
            <a:r>
              <a:rPr lang="es-ES" i="1" dirty="0"/>
              <a:t>configuración dinámica</a:t>
            </a:r>
            <a:r>
              <a:rPr lang="es-ES" dirty="0"/>
              <a:t>, por otra parte, permite hacer cambios en la configuración mientras el componente opera y no se requiere "apagarlo".</a:t>
            </a:r>
          </a:p>
          <a:p>
            <a:endParaRPr lang="es-ES" i="1" dirty="0"/>
          </a:p>
          <a:p>
            <a:r>
              <a:rPr lang="es-ES" i="1" dirty="0"/>
              <a:t>Interface de usuario del configurador</a:t>
            </a:r>
            <a:r>
              <a:rPr lang="es-ES" dirty="0"/>
              <a:t>. La calidad de la</a:t>
            </a:r>
            <a:r>
              <a:rPr lang="es-ES" i="1" dirty="0"/>
              <a:t> interface</a:t>
            </a:r>
            <a:r>
              <a:rPr lang="es-ES" dirty="0"/>
              <a:t> de usuario depende de la magnitud de los parámetros que pueden ser modificados rápidamente o pueden ser aplicados al mismo tiempo a varios componentes o dispositivos. El sistema de configuración y la documentación de la configuración deben estar protegidos de uso no autorizado (</a:t>
            </a:r>
            <a:r>
              <a:rPr lang="es-ES" dirty="0" err="1"/>
              <a:t>passwords</a:t>
            </a:r>
            <a:r>
              <a:rPr lang="es-ES" dirty="0"/>
              <a:t>, áreas físicas restringidas, seguridad del protocolo de configuración).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4CFC7-0945-4F25-85CB-C8DADB452E90}" type="slidenum">
              <a:rPr lang="es-MX" smtClean="0"/>
              <a:t>66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391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624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13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158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05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15341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rubbery.net/ranci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vshome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cd/E28221_03/es/E50682/html/snmptraps.htm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cisco.com/c/en/us/td/docs/net_mgmt/prime/collaboration/9-0/fault_mgmt/guide/pc_fm/fm_ov_pc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4790114"/>
            <a:ext cx="7772400" cy="1803083"/>
          </a:xfrm>
        </p:spPr>
        <p:txBody>
          <a:bodyPr>
            <a:noAutofit/>
          </a:bodyPr>
          <a:lstStyle/>
          <a:p>
            <a:r>
              <a:rPr lang="es-MX" sz="2800" b="1" dirty="0"/>
              <a:t>Administración de fallas </a:t>
            </a:r>
            <a:br>
              <a:rPr lang="es-MX" sz="2800" dirty="0"/>
            </a:br>
            <a:r>
              <a:rPr lang="es-MX" sz="2800" b="1" dirty="0"/>
              <a:t>Administración de rendimiento Administración de configuración Administración de seguridad</a:t>
            </a:r>
            <a:br>
              <a:rPr lang="es-MX" sz="2800" b="1" dirty="0"/>
            </a:br>
            <a:r>
              <a:rPr lang="es-MX" sz="2800" b="1" dirty="0"/>
              <a:t>Administración de la contabilidad</a:t>
            </a:r>
            <a:endParaRPr lang="es-MX" sz="2800" dirty="0"/>
          </a:p>
        </p:txBody>
      </p:sp>
      <p:pic>
        <p:nvPicPr>
          <p:cNvPr id="4" name="Picture 2" descr="http://www.escom.ipn.mx/Conocenos/PublishingImages/fotoEscudoESC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0" y="4620094"/>
            <a:ext cx="3143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927100" y="595300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¿Quién detecta el problema?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00" y="1798300"/>
            <a:ext cx="4187032" cy="234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01" y="4202833"/>
            <a:ext cx="6713441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200" y="4202833"/>
            <a:ext cx="4013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5683" y="1798300"/>
            <a:ext cx="3721100" cy="2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7496034" y="6002267"/>
            <a:ext cx="4580399" cy="580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s" sz="2400">
                <a:solidFill>
                  <a:srgbClr val="CC0000"/>
                </a:solidFill>
              </a:rPr>
              <a:t>Será mejor que no suceda !!</a:t>
            </a:r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68877207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901700" y="6175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¿Qué pasos se deben seguir? (1/2)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09600" y="2260600"/>
            <a:ext cx="10972800" cy="4597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SzPct val="91666"/>
              <a:buNone/>
            </a:pPr>
            <a:r>
              <a:rPr lang="es" sz="2800" b="1" dirty="0"/>
              <a:t>Establecer procedimientos de notificación:</a:t>
            </a:r>
          </a:p>
          <a:p>
            <a:pPr marL="609585" indent="-406390"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800" dirty="0"/>
              <a:t>Enlace al </a:t>
            </a:r>
            <a:r>
              <a:rPr lang="es-MX" sz="2800" dirty="0"/>
              <a:t>centro de operación o </a:t>
            </a:r>
            <a:r>
              <a:rPr lang="es" sz="2800" dirty="0"/>
              <a:t>NOC (</a:t>
            </a:r>
            <a:r>
              <a:rPr lang="es-MX" sz="2800" dirty="0"/>
              <a:t>Network </a:t>
            </a:r>
            <a:r>
              <a:rPr lang="es-MX" sz="2800" dirty="0" err="1"/>
              <a:t>Operation</a:t>
            </a:r>
            <a:r>
              <a:rPr lang="es-MX" sz="2800" dirty="0"/>
              <a:t> Center)</a:t>
            </a:r>
            <a:endParaRPr lang="es" sz="2800" dirty="0"/>
          </a:p>
          <a:p>
            <a:pPr marL="609585" indent="-406390"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800" dirty="0"/>
              <a:t>Notificación al personal técnico de guardia</a:t>
            </a:r>
          </a:p>
          <a:p>
            <a:pPr marL="609585" indent="-406390"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800" dirty="0"/>
              <a:t>Notificación a clientes , gerentes u otro personal de acuerdo a protocolo pre-establecido</a:t>
            </a:r>
          </a:p>
          <a:p>
            <a:pPr algn="just">
              <a:lnSpc>
                <a:spcPct val="85000"/>
              </a:lnSpc>
              <a:spcBef>
                <a:spcPts val="533"/>
              </a:spcBef>
              <a:buNone/>
            </a:pPr>
            <a:r>
              <a:rPr lang="es" sz="2800" b="1" dirty="0"/>
              <a:t>Tener un buen sistema de monitoreo y alarma</a:t>
            </a:r>
          </a:p>
          <a:p>
            <a:pPr marL="609585" indent="-406390"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800" dirty="0"/>
              <a:t>Sistema Automático (Nagios, Cacti, otros)</a:t>
            </a:r>
          </a:p>
        </p:txBody>
      </p:sp>
    </p:spTree>
    <p:extLst>
      <p:ext uri="{BB962C8B-B14F-4D97-AF65-F5344CB8AC3E}">
        <p14:creationId xmlns:p14="http://schemas.microsoft.com/office/powerpoint/2010/main" val="3068467336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901700" y="6175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¿Qué pasos se deben seguir? (2/2)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09600" y="2260600"/>
            <a:ext cx="10972800" cy="4597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just">
              <a:lnSpc>
                <a:spcPct val="85000"/>
              </a:lnSpc>
              <a:spcBef>
                <a:spcPts val="533"/>
              </a:spcBef>
              <a:buClr>
                <a:srgbClr val="000000"/>
              </a:buClr>
              <a:buSzPct val="91666"/>
              <a:buNone/>
            </a:pPr>
            <a:r>
              <a:rPr lang="es" sz="2800" b="1" dirty="0"/>
              <a:t>Establecer procedimientos de reparación/recuperación.</a:t>
            </a:r>
          </a:p>
          <a:p>
            <a:pPr marL="609585" indent="-406390"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800" dirty="0"/>
              <a:t>Documentar procedimientos estándares. </a:t>
            </a:r>
          </a:p>
          <a:p>
            <a:pPr marL="609585" indent="-406390"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800" dirty="0"/>
              <a:t>Entrenar al personal técnico.</a:t>
            </a:r>
          </a:p>
          <a:p>
            <a:pPr marL="609585" indent="-406390"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800" dirty="0"/>
              <a:t>Mantener la documentación actualizada.</a:t>
            </a:r>
          </a:p>
          <a:p>
            <a:pPr algn="just">
              <a:lnSpc>
                <a:spcPct val="85000"/>
              </a:lnSpc>
              <a:spcBef>
                <a:spcPts val="533"/>
              </a:spcBef>
              <a:buClr>
                <a:srgbClr val="000000"/>
              </a:buClr>
              <a:buSzPct val="91666"/>
              <a:buNone/>
            </a:pPr>
            <a:r>
              <a:rPr lang="es" sz="2800" b="1" dirty="0"/>
              <a:t>Mantener un sistema de manejo de incidencias (ticketing system).</a:t>
            </a:r>
          </a:p>
          <a:p>
            <a:pPr marL="609585" indent="-406390"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800" dirty="0"/>
              <a:t>Para conocer cantidad, prioridad, y estado de resolución de cada problema.</a:t>
            </a:r>
          </a:p>
          <a:p>
            <a:pPr marL="609585" indent="-406390"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800" dirty="0"/>
              <a:t>Excelente base de conocimiento, datos históricos.</a:t>
            </a:r>
          </a:p>
          <a:p>
            <a:pPr marL="609585" indent="-406390"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800" dirty="0"/>
              <a:t>Regla de 80-20: 80% del tiempo se emplea en diagnóstico.</a:t>
            </a:r>
          </a:p>
          <a:p>
            <a:pPr marL="609585" indent="-406390" algn="just">
              <a:lnSpc>
                <a:spcPct val="8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800" dirty="0"/>
              <a:t>Administrar carga de trabajo del NOC e ingenieros.</a:t>
            </a:r>
          </a:p>
        </p:txBody>
      </p:sp>
    </p:spTree>
    <p:extLst>
      <p:ext uri="{BB962C8B-B14F-4D97-AF65-F5344CB8AC3E}">
        <p14:creationId xmlns:p14="http://schemas.microsoft.com/office/powerpoint/2010/main" val="1328840374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38710-4658-4808-A991-C327ED9B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configuración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9CE64A-36DC-474B-8214-6A1E623CC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5114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63600" y="5667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Administración de configuraciones	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 sz="3600" dirty="0"/>
              <a:t>Objetivo : </a:t>
            </a:r>
            <a:r>
              <a:rPr lang="es" sz="3200" dirty="0"/>
              <a:t>Controlar qué dispositivos se encuentran dentro de la red administrada y las confi­guraciones hardware y software de dichos dispositivos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86" y="4326542"/>
            <a:ext cx="1833533" cy="196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00" y="4379873"/>
            <a:ext cx="1833533" cy="196596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3409934" y="3132771"/>
            <a:ext cx="2799599" cy="2019630"/>
          </a:xfrm>
          <a:prstGeom prst="wedgeEllipseCallout">
            <a:avLst>
              <a:gd name="adj1" fmla="val -54953"/>
              <a:gd name="adj2" fmla="val 36255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s" sz="2400"/>
              <a:t>Oye Jhon cómo está conectado ese enrutador ?</a:t>
            </a:r>
          </a:p>
        </p:txBody>
      </p:sp>
      <p:sp>
        <p:nvSpPr>
          <p:cNvPr id="143" name="Shape 143"/>
          <p:cNvSpPr/>
          <p:nvPr/>
        </p:nvSpPr>
        <p:spPr>
          <a:xfrm>
            <a:off x="8084370" y="2760226"/>
            <a:ext cx="2853346" cy="1998199"/>
          </a:xfrm>
          <a:prstGeom prst="wedgeEllipseCallout">
            <a:avLst>
              <a:gd name="adj1" fmla="val -38676"/>
              <a:gd name="adj2" fmla="val 66986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s" sz="2400" dirty="0"/>
              <a:t>No se, Juan sabe pero anda de vacaciones.</a:t>
            </a:r>
          </a:p>
        </p:txBody>
      </p:sp>
    </p:spTree>
    <p:extLst>
      <p:ext uri="{BB962C8B-B14F-4D97-AF65-F5344CB8AC3E}">
        <p14:creationId xmlns:p14="http://schemas.microsoft.com/office/powerpoint/2010/main" val="1051538746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50900" y="59826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¿Cómo empiezo a administrar?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09600" y="2146300"/>
            <a:ext cx="10972800" cy="458423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0" indent="0">
              <a:lnSpc>
                <a:spcPct val="97000"/>
              </a:lnSpc>
              <a:spcBef>
                <a:spcPts val="667"/>
              </a:spcBef>
              <a:buClr>
                <a:schemeClr val="dk1"/>
              </a:buClr>
              <a:buSzPct val="55000"/>
              <a:buNone/>
            </a:pPr>
            <a:r>
              <a:rPr lang="es" sz="2667" b="1" dirty="0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Registro de la topología</a:t>
            </a:r>
          </a:p>
          <a:p>
            <a:pPr marL="0" indent="0">
              <a:lnSpc>
                <a:spcPct val="97000"/>
              </a:lnSpc>
              <a:spcBef>
                <a:spcPts val="667"/>
              </a:spcBef>
              <a:buClr>
                <a:schemeClr val="dk1"/>
              </a:buClr>
              <a:buSzPct val="61111"/>
              <a:buNone/>
            </a:pPr>
            <a:r>
              <a:rPr lang="es" sz="2400" b="1" dirty="0">
                <a:latin typeface="Verdana"/>
                <a:ea typeface="Verdana"/>
                <a:cs typeface="Verdana"/>
                <a:sym typeface="Verdana"/>
              </a:rPr>
              <a:t>Estático</a:t>
            </a:r>
          </a:p>
          <a:p>
            <a:pPr marL="0" indent="609585">
              <a:lnSpc>
                <a:spcPct val="97000"/>
              </a:lnSpc>
              <a:spcBef>
                <a:spcPts val="533"/>
              </a:spcBef>
              <a:buClr>
                <a:schemeClr val="dk1"/>
              </a:buClr>
              <a:buSzPct val="68750"/>
              <a:buNone/>
            </a:pPr>
            <a:r>
              <a:rPr lang="es" sz="2133" dirty="0">
                <a:latin typeface="Verdana"/>
                <a:ea typeface="Verdana"/>
                <a:cs typeface="Verdana"/>
                <a:sym typeface="Verdana"/>
              </a:rPr>
              <a:t>Qué está instalado</a:t>
            </a:r>
          </a:p>
          <a:p>
            <a:pPr marL="0" indent="609585">
              <a:lnSpc>
                <a:spcPct val="97000"/>
              </a:lnSpc>
              <a:spcBef>
                <a:spcPts val="533"/>
              </a:spcBef>
              <a:buClr>
                <a:schemeClr val="dk1"/>
              </a:buClr>
              <a:buSzPct val="68750"/>
              <a:buNone/>
            </a:pPr>
            <a:r>
              <a:rPr lang="es" sz="2133" dirty="0">
                <a:latin typeface="Verdana"/>
                <a:ea typeface="Verdana"/>
                <a:cs typeface="Verdana"/>
                <a:sym typeface="Verdana"/>
              </a:rPr>
              <a:t>Dónde está instalado</a:t>
            </a:r>
          </a:p>
          <a:p>
            <a:pPr marL="0" indent="609585">
              <a:lnSpc>
                <a:spcPct val="97000"/>
              </a:lnSpc>
              <a:spcBef>
                <a:spcPts val="533"/>
              </a:spcBef>
              <a:buClr>
                <a:schemeClr val="dk1"/>
              </a:buClr>
              <a:buSzPct val="68750"/>
              <a:buNone/>
            </a:pPr>
            <a:r>
              <a:rPr lang="es" sz="2133" dirty="0">
                <a:latin typeface="Verdana"/>
                <a:ea typeface="Verdana"/>
                <a:cs typeface="Verdana"/>
                <a:sym typeface="Verdana"/>
              </a:rPr>
              <a:t>Cómo está conectado</a:t>
            </a:r>
          </a:p>
          <a:p>
            <a:pPr marL="0" indent="609585">
              <a:lnSpc>
                <a:spcPct val="97000"/>
              </a:lnSpc>
              <a:spcBef>
                <a:spcPts val="533"/>
              </a:spcBef>
              <a:buClr>
                <a:schemeClr val="dk1"/>
              </a:buClr>
              <a:buSzPct val="68750"/>
              <a:buNone/>
            </a:pPr>
            <a:r>
              <a:rPr lang="es" sz="2133" dirty="0">
                <a:latin typeface="Verdana"/>
                <a:ea typeface="Verdana"/>
                <a:cs typeface="Verdana"/>
                <a:sym typeface="Verdana"/>
              </a:rPr>
              <a:t>Quién es responsable por cada dispositivo</a:t>
            </a:r>
          </a:p>
          <a:p>
            <a:pPr marL="0" indent="609585">
              <a:lnSpc>
                <a:spcPct val="97000"/>
              </a:lnSpc>
              <a:spcBef>
                <a:spcPts val="533"/>
              </a:spcBef>
              <a:buNone/>
            </a:pPr>
            <a:r>
              <a:rPr lang="es" sz="2133" dirty="0">
                <a:latin typeface="Verdana"/>
                <a:ea typeface="Verdana"/>
                <a:cs typeface="Verdana"/>
                <a:sym typeface="Verdana"/>
              </a:rPr>
              <a:t>Cómo contactar a los responsables</a:t>
            </a:r>
          </a:p>
          <a:p>
            <a:pPr marL="0" indent="0">
              <a:lnSpc>
                <a:spcPct val="97000"/>
              </a:lnSpc>
              <a:spcBef>
                <a:spcPts val="533"/>
              </a:spcBef>
              <a:buNone/>
            </a:pPr>
            <a:r>
              <a:rPr lang="es" sz="2400" b="1" dirty="0">
                <a:latin typeface="Verdana"/>
                <a:ea typeface="Verdana"/>
                <a:cs typeface="Verdana"/>
                <a:sym typeface="Verdana"/>
              </a:rPr>
              <a:t>Dinámico</a:t>
            </a:r>
          </a:p>
          <a:p>
            <a:pPr marL="0" indent="609585">
              <a:lnSpc>
                <a:spcPct val="97000"/>
              </a:lnSpc>
              <a:spcBef>
                <a:spcPts val="533"/>
              </a:spcBef>
              <a:buClr>
                <a:schemeClr val="dk1"/>
              </a:buClr>
              <a:buSzPct val="68750"/>
              <a:buNone/>
            </a:pPr>
            <a:r>
              <a:rPr lang="es" sz="2133" dirty="0">
                <a:latin typeface="Verdana"/>
                <a:ea typeface="Verdana"/>
                <a:cs typeface="Verdana"/>
                <a:sym typeface="Verdana"/>
              </a:rPr>
              <a:t>Estado operacional de los elementos de la red</a:t>
            </a:r>
          </a:p>
          <a:p>
            <a:pPr>
              <a:buNone/>
            </a:pPr>
            <a:endParaRPr dirty="0"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601" y="2967400"/>
            <a:ext cx="3728300" cy="24855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9038434" y="1675933"/>
            <a:ext cx="2939199" cy="1217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s" sz="2400" b="1"/>
              <a:t>Solo conéctalo decían...</a:t>
            </a:r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42145686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825500" y="6302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¿Qué herramientas hay?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47826"/>
              <a:buNone/>
            </a:pPr>
            <a:r>
              <a:rPr lang="es" sz="3067" b="1" i="1"/>
              <a:t>CiscoWorks</a:t>
            </a:r>
          </a:p>
          <a:p>
            <a:pPr marL="609585" indent="-457189">
              <a:lnSpc>
                <a:spcPct val="11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400"/>
              <a:t>Paquete comercial costoso</a:t>
            </a:r>
          </a:p>
          <a:p>
            <a:pPr marL="609585" indent="-457189">
              <a:lnSpc>
                <a:spcPct val="11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400"/>
              <a:t>Solamente soporta equipamiento de marca Cisco</a:t>
            </a:r>
          </a:p>
          <a:p>
            <a:pPr marL="0" indent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47826"/>
              <a:buNone/>
            </a:pPr>
            <a:r>
              <a:rPr lang="es" sz="3067" b="1" i="1"/>
              <a:t>RANCID</a:t>
            </a:r>
            <a:r>
              <a:rPr lang="es" sz="3067" b="1"/>
              <a:t> </a:t>
            </a:r>
            <a:r>
              <a:rPr lang="es" sz="1867" b="1" u="sng">
                <a:solidFill>
                  <a:schemeClr val="hlink"/>
                </a:solidFill>
                <a:hlinkClick r:id="rId3"/>
              </a:rPr>
              <a:t>http://www.shrubbery.net/rancid</a:t>
            </a:r>
          </a:p>
          <a:p>
            <a:pPr marL="609585" indent="-457189">
              <a:lnSpc>
                <a:spcPct val="11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400"/>
              <a:t>Utiliza Subversion o CVS </a:t>
            </a:r>
            <a:r>
              <a:rPr lang="es" sz="1467" u="sng">
                <a:solidFill>
                  <a:schemeClr val="hlink"/>
                </a:solidFill>
                <a:hlinkClick r:id="rId4"/>
              </a:rPr>
              <a:t>(Concurrent Version System)</a:t>
            </a:r>
            <a:r>
              <a:rPr lang="es" sz="2400"/>
              <a:t> para mantener un repositorio con registros de cada cambio</a:t>
            </a:r>
          </a:p>
          <a:p>
            <a:pPr marL="609585" indent="-457189">
              <a:lnSpc>
                <a:spcPct val="11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400"/>
              <a:t>Funciona con las marcas de equipos más conocidas</a:t>
            </a:r>
          </a:p>
          <a:p>
            <a:pPr marL="609585" indent="-457189">
              <a:lnSpc>
                <a:spcPct val="115000"/>
              </a:lnSpc>
              <a:spcBef>
                <a:spcPts val="533"/>
              </a:spcBef>
              <a:buClr>
                <a:schemeClr val="dk1"/>
              </a:buClr>
              <a:buFont typeface="Arial"/>
              <a:buChar char="●"/>
            </a:pPr>
            <a:r>
              <a:rPr lang="es" sz="2400"/>
              <a:t>Puede utilizarse con un </a:t>
            </a:r>
            <a:r>
              <a:rPr lang="es" sz="2400" i="1"/>
              <a:t>front-end</a:t>
            </a:r>
            <a:r>
              <a:rPr lang="es" sz="2400"/>
              <a:t> web</a:t>
            </a:r>
          </a:p>
          <a:p>
            <a:pPr marL="0" indent="609585">
              <a:lnSpc>
                <a:spcPct val="115000"/>
              </a:lnSpc>
              <a:spcBef>
                <a:spcPts val="533"/>
              </a:spcBef>
              <a:buClr>
                <a:schemeClr val="dk1"/>
              </a:buClr>
              <a:buSzPct val="61111"/>
              <a:buNone/>
            </a:pPr>
            <a:r>
              <a:rPr lang="es" sz="2400"/>
              <a:t>http://www.freebsd.org/projects/cvsweb.html</a:t>
            </a:r>
          </a:p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205958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0DB05-18BC-4FE1-ADD1-D44C548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del rendimiento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BF2B92-0FF1-47C6-94AF-D37F6823D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082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952500" y="5032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Administración de rendimiento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09600" y="2336800"/>
            <a:ext cx="10972800" cy="351536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s" sz="3600" dirty="0"/>
              <a:t>Objetivo :  </a:t>
            </a:r>
            <a:r>
              <a:rPr lang="es" sz="3200" dirty="0"/>
              <a:t>cuantificar, medir, registrar, analizar y controlar el rendimiento </a:t>
            </a:r>
            <a:r>
              <a:rPr lang="es-MX" sz="3200" dirty="0"/>
              <a:t>para definir soluciones a futuro.</a:t>
            </a:r>
            <a:endParaRPr lang="es" sz="3200" dirty="0"/>
          </a:p>
        </p:txBody>
      </p:sp>
    </p:spTree>
    <p:extLst>
      <p:ext uri="{BB962C8B-B14F-4D97-AF65-F5344CB8AC3E}">
        <p14:creationId xmlns:p14="http://schemas.microsoft.com/office/powerpoint/2010/main" val="3598809925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812800" y="6683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¿Qué define el rendimiento?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812800" y="2286000"/>
            <a:ext cx="10972800" cy="40259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 sz="3200" dirty="0"/>
              <a:t>Calidad de Servicio (QoS)</a:t>
            </a:r>
          </a:p>
          <a:p>
            <a:pPr marL="609585" indent="-507987">
              <a:buClr>
                <a:schemeClr val="dk1"/>
              </a:buClr>
              <a:buFont typeface="Arial"/>
              <a:buChar char="●"/>
            </a:pPr>
            <a:r>
              <a:rPr lang="es" sz="3200" dirty="0"/>
              <a:t>Ancho de banda.</a:t>
            </a:r>
          </a:p>
          <a:p>
            <a:pPr marL="609585" indent="-507987">
              <a:buClr>
                <a:schemeClr val="dk1"/>
              </a:buClr>
              <a:buFont typeface="Arial"/>
              <a:buChar char="●"/>
            </a:pPr>
            <a:r>
              <a:rPr lang="es" sz="3200" dirty="0"/>
              <a:t>Paquetes perdidos.</a:t>
            </a:r>
          </a:p>
          <a:p>
            <a:pPr marL="609585" indent="-507987">
              <a:buClr>
                <a:schemeClr val="dk1"/>
              </a:buClr>
              <a:buFont typeface="Arial"/>
              <a:buChar char="●"/>
            </a:pPr>
            <a:r>
              <a:rPr lang="es" sz="3200" dirty="0"/>
              <a:t>Retardos.</a:t>
            </a:r>
          </a:p>
          <a:p>
            <a:pPr marL="609585" indent="-507987">
              <a:buClr>
                <a:schemeClr val="dk1"/>
              </a:buClr>
              <a:buFont typeface="Arial"/>
              <a:buChar char="●"/>
            </a:pPr>
            <a:r>
              <a:rPr lang="es" sz="3200" dirty="0"/>
              <a:t>Latencia.</a:t>
            </a:r>
          </a:p>
          <a:p>
            <a:pPr marL="609585" indent="-507987">
              <a:buClr>
                <a:schemeClr val="dk1"/>
              </a:buClr>
              <a:buFont typeface="Arial"/>
              <a:buChar char="●"/>
            </a:pPr>
            <a:r>
              <a:rPr lang="es" sz="3200" i="1" dirty="0"/>
              <a:t>Jitter.</a:t>
            </a:r>
          </a:p>
          <a:p>
            <a:pPr marL="609585" indent="-507987">
              <a:buClr>
                <a:schemeClr val="dk1"/>
              </a:buClr>
              <a:buFont typeface="Arial"/>
              <a:buChar char="●"/>
            </a:pPr>
            <a:r>
              <a:rPr lang="es" sz="3200" dirty="0"/>
              <a:t>Paquetes en desorden.</a:t>
            </a:r>
          </a:p>
          <a:p>
            <a:pPr marL="609585" indent="-507987">
              <a:buClr>
                <a:schemeClr val="dk1"/>
              </a:buClr>
              <a:buFont typeface="Arial"/>
              <a:buChar char="●"/>
            </a:pPr>
            <a:r>
              <a:rPr lang="es" sz="3200" dirty="0"/>
              <a:t>Errores.</a:t>
            </a:r>
          </a:p>
        </p:txBody>
      </p:sp>
    </p:spTree>
    <p:extLst>
      <p:ext uri="{BB962C8B-B14F-4D97-AF65-F5344CB8AC3E}">
        <p14:creationId xmlns:p14="http://schemas.microsoft.com/office/powerpoint/2010/main" val="2989095421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38F41-0830-427C-B0C9-D84730D9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FCAPS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6B022C-24DF-4999-B6EE-967A629DA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800" dirty="0"/>
              <a:t>FCAPS es el modelo de red de gestión de telecomunicaciones de ISO para la gestión de redes. FCAPS es un acrónimo de </a:t>
            </a:r>
            <a:r>
              <a:rPr lang="es-MX" sz="2800" dirty="0" err="1"/>
              <a:t>Fault</a:t>
            </a:r>
            <a:r>
              <a:rPr lang="es-MX" sz="2800" dirty="0"/>
              <a:t>, </a:t>
            </a:r>
            <a:r>
              <a:rPr lang="es-MX" sz="2800" dirty="0" err="1"/>
              <a:t>Configuration</a:t>
            </a:r>
            <a:r>
              <a:rPr lang="es-MX" sz="2800" dirty="0"/>
              <a:t>, </a:t>
            </a:r>
            <a:r>
              <a:rPr lang="es-MX" sz="2800" dirty="0" err="1"/>
              <a:t>Accounting</a:t>
            </a:r>
            <a:r>
              <a:rPr lang="es-MX" sz="2800" dirty="0"/>
              <a:t>, Performance, Security (Falla, Configuración, Contabilidad, Desempeño, Seguridad) que son las categorías en las cuales el modelo ISO define las tareas de gestión de redes.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20007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850900" y="623200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sz="4000" dirty="0"/>
              <a:t>¿Qué implica administrar rendimiento?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09601" y="2114967"/>
            <a:ext cx="4869999" cy="18203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None/>
            </a:pPr>
            <a:r>
              <a:rPr lang="es" sz="2400"/>
              <a:t>Establecer métricas y parámetros </a:t>
            </a:r>
          </a:p>
          <a:p>
            <a:pPr>
              <a:lnSpc>
                <a:spcPct val="115000"/>
              </a:lnSpc>
              <a:buNone/>
            </a:pPr>
            <a:r>
              <a:rPr lang="es" sz="2400"/>
              <a:t>de calidad de servicio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280500" y="4632500"/>
            <a:ext cx="6227200" cy="194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" sz="2400"/>
              <a:t>Monitorear todos los recursos para detectar cuellos de botella en el desempeño y traspasos de los umbrales</a:t>
            </a:r>
          </a:p>
          <a:p>
            <a:endParaRPr sz="2400"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767" y="1519833"/>
            <a:ext cx="3068067" cy="311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200" y="3757667"/>
            <a:ext cx="1820400" cy="18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933" y="4065601"/>
            <a:ext cx="3543099" cy="250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0549275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842067" y="585100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sz="4000" dirty="0"/>
              <a:t>¿Qué implica administrar rendimiento?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09601" y="1832667"/>
            <a:ext cx="4703999" cy="245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None/>
            </a:pPr>
            <a:r>
              <a:rPr lang="es" sz="2400"/>
              <a:t>Realizar medidas y análisis de tendencias para predecir fallas que puedan ocurrir.</a:t>
            </a:r>
          </a:p>
          <a:p>
            <a:pPr>
              <a:buNone/>
            </a:pPr>
            <a:endParaRPr sz="2400"/>
          </a:p>
        </p:txBody>
      </p:sp>
      <p:sp>
        <p:nvSpPr>
          <p:cNvPr id="187" name="Shape 187"/>
          <p:cNvSpPr txBox="1"/>
          <p:nvPr/>
        </p:nvSpPr>
        <p:spPr>
          <a:xfrm>
            <a:off x="6310001" y="4583067"/>
            <a:ext cx="4392399" cy="171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" sz="2400"/>
              <a:t>Evaluar bitácoras históricas (logs)</a:t>
            </a:r>
          </a:p>
          <a:p>
            <a:endParaRPr sz="2400"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434" y="1626567"/>
            <a:ext cx="4403471" cy="2747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067" y="3896008"/>
            <a:ext cx="4703999" cy="2600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493782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825500" y="622101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sz="4000" dirty="0"/>
              <a:t>¿Qué implica administrar rendimiento?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493367" y="2065134"/>
            <a:ext cx="4687600" cy="2019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None/>
            </a:pPr>
            <a:r>
              <a:rPr lang="es" sz="2400"/>
              <a:t>Procesar los datos medidos y elaborar reportes de desempeño</a:t>
            </a:r>
          </a:p>
          <a:p>
            <a:pPr>
              <a:buNone/>
            </a:pP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5793900" y="4732034"/>
            <a:ext cx="4687600" cy="1710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s" sz="2400">
                <a:solidFill>
                  <a:schemeClr val="dk1"/>
                </a:solidFill>
              </a:rPr>
              <a:t>Llevar a cabo planificación de desempeño y de capacidad 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601" y="1765301"/>
            <a:ext cx="4860199" cy="261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067" y="3708000"/>
            <a:ext cx="4467599" cy="2900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759322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4B56C-EDC2-4C4B-8040-366120D6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la seguridad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21FDE1-94A6-4534-8CD0-EAD7E3EF1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387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876300" y="6302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Administración de seguridad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09600" y="1587834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 sz="3200" dirty="0"/>
              <a:t>Objetivo :  Prevenir ataques y amenazas en la red de computadoras administrada</a:t>
            </a:r>
          </a:p>
          <a:p>
            <a:pPr>
              <a:buNone/>
            </a:pPr>
            <a:endParaRPr sz="3200" dirty="0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626" y="3422800"/>
            <a:ext cx="3100700" cy="29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637" y="3422799"/>
            <a:ext cx="3954233" cy="2224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005099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019467" y="467984"/>
            <a:ext cx="11871199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¿Qué implica administrar la seguridad?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320967" y="4451801"/>
            <a:ext cx="3863600" cy="836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s" sz="2400"/>
              <a:t>Identificación de la amenaza</a:t>
            </a:r>
          </a:p>
          <a:p>
            <a:pPr marL="609585" indent="-423323"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s" sz="1467">
                <a:solidFill>
                  <a:schemeClr val="dk1"/>
                </a:solidFill>
              </a:rPr>
              <a:t>Ataques activos</a:t>
            </a:r>
          </a:p>
          <a:p>
            <a:pPr marL="609585" indent="-406390">
              <a:buClr>
                <a:schemeClr val="dk1"/>
              </a:buClr>
              <a:buSzPct val="109090"/>
              <a:buFont typeface="Arial"/>
              <a:buChar char="●"/>
            </a:pPr>
            <a:r>
              <a:rPr lang="es" sz="1467">
                <a:solidFill>
                  <a:schemeClr val="dk1"/>
                </a:solidFill>
              </a:rPr>
              <a:t>Ataques pasivos</a:t>
            </a:r>
          </a:p>
          <a:p>
            <a:pPr marL="609585" indent="-397923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s" sz="1467">
                <a:solidFill>
                  <a:schemeClr val="dk1"/>
                </a:solidFill>
              </a:rPr>
              <a:t>Comportamiento inapropiado o deficiente y respuestas de operación incorrectas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4051372" y="4174599"/>
            <a:ext cx="4477433" cy="2227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s" sz="2400" dirty="0"/>
              <a:t>Medidas para prevención</a:t>
            </a:r>
          </a:p>
          <a:p>
            <a:pPr marL="609585" indent="-406390" algn="just">
              <a:lnSpc>
                <a:spcPct val="85000"/>
              </a:lnSpc>
              <a:spcBef>
                <a:spcPts val="400"/>
              </a:spcBef>
              <a:buClr>
                <a:schemeClr val="dk1"/>
              </a:buClr>
              <a:buSzPct val="109090"/>
              <a:buFont typeface="Arial"/>
              <a:buChar char="●"/>
            </a:pPr>
            <a:r>
              <a:rPr lang="es" sz="1467" dirty="0">
                <a:solidFill>
                  <a:schemeClr val="dk1"/>
                </a:solidFill>
              </a:rPr>
              <a:t>Conexiones TCP seguras SSL</a:t>
            </a:r>
          </a:p>
          <a:p>
            <a:pPr marL="203195" algn="just">
              <a:lnSpc>
                <a:spcPct val="85000"/>
              </a:lnSpc>
              <a:spcBef>
                <a:spcPts val="400"/>
              </a:spcBef>
              <a:buClr>
                <a:schemeClr val="dk1"/>
              </a:buClr>
              <a:buSzPct val="109090"/>
            </a:pPr>
            <a:r>
              <a:rPr lang="es-MX" sz="1467" dirty="0">
                <a:solidFill>
                  <a:schemeClr val="dk1"/>
                </a:solidFill>
              </a:rPr>
              <a:t>S</a:t>
            </a:r>
            <a:r>
              <a:rPr lang="es" sz="1467" dirty="0">
                <a:solidFill>
                  <a:schemeClr val="dk1"/>
                </a:solidFill>
              </a:rPr>
              <a:t>ecure socket layer (</a:t>
            </a:r>
            <a:r>
              <a:rPr lang="es" sz="1467" u="sng" dirty="0">
                <a:solidFill>
                  <a:schemeClr val="dk1"/>
                </a:solidFill>
              </a:rPr>
              <a:t>encriptación</a:t>
            </a:r>
            <a:r>
              <a:rPr lang="es" sz="1467" dirty="0">
                <a:solidFill>
                  <a:schemeClr val="dk1"/>
                </a:solidFill>
              </a:rPr>
              <a:t>)</a:t>
            </a:r>
          </a:p>
          <a:p>
            <a:pPr marL="609585" indent="-406390" algn="just">
              <a:lnSpc>
                <a:spcPct val="85000"/>
              </a:lnSpc>
              <a:spcBef>
                <a:spcPts val="400"/>
              </a:spcBef>
              <a:buClr>
                <a:schemeClr val="dk1"/>
              </a:buClr>
              <a:buSzPct val="109090"/>
              <a:buFont typeface="Arial"/>
              <a:buChar char="●"/>
            </a:pPr>
            <a:r>
              <a:rPr lang="es" sz="1467" dirty="0">
                <a:solidFill>
                  <a:schemeClr val="dk1"/>
                </a:solidFill>
              </a:rPr>
              <a:t>Cambio de contraseñas</a:t>
            </a:r>
            <a:r>
              <a:rPr lang="es" sz="1600" dirty="0">
                <a:solidFill>
                  <a:schemeClr val="dk1"/>
                </a:solidFill>
              </a:rPr>
              <a:t> recurrente</a:t>
            </a:r>
          </a:p>
          <a:p>
            <a:pPr marL="609585" indent="-406390" algn="just">
              <a:lnSpc>
                <a:spcPct val="122727"/>
              </a:lnSpc>
              <a:spcAft>
                <a:spcPts val="1067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s" sz="1600" dirty="0">
                <a:solidFill>
                  <a:schemeClr val="dk1"/>
                </a:solidFill>
              </a:rPr>
              <a:t>Autenticación de mensajes</a:t>
            </a:r>
          </a:p>
          <a:p>
            <a:pPr marL="609585" indent="-406390" algn="just">
              <a:lnSpc>
                <a:spcPct val="122727"/>
              </a:lnSpc>
              <a:spcAft>
                <a:spcPts val="1067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s" sz="1600" dirty="0">
                <a:solidFill>
                  <a:schemeClr val="dk1"/>
                </a:solidFill>
              </a:rPr>
              <a:t>Autenticación basada en firmas digitales, certificación</a:t>
            </a:r>
          </a:p>
          <a:p>
            <a:pPr marL="609585" indent="-406390" algn="just">
              <a:lnSpc>
                <a:spcPct val="122727"/>
              </a:lnSpc>
              <a:spcAft>
                <a:spcPts val="1067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s" sz="1600" dirty="0">
                <a:solidFill>
                  <a:schemeClr val="dk1"/>
                </a:solidFill>
              </a:rPr>
              <a:t>Encrip</a:t>
            </a:r>
            <a:r>
              <a:rPr lang="es-MX" sz="1600" dirty="0" err="1">
                <a:solidFill>
                  <a:schemeClr val="dk1"/>
                </a:solidFill>
              </a:rPr>
              <a:t>ta</a:t>
            </a:r>
            <a:r>
              <a:rPr lang="es" sz="1600" dirty="0">
                <a:solidFill>
                  <a:schemeClr val="dk1"/>
                </a:solidFill>
              </a:rPr>
              <a:t>ción de datos</a:t>
            </a:r>
          </a:p>
          <a:p>
            <a:endParaRPr sz="2400" dirty="0"/>
          </a:p>
        </p:txBody>
      </p:sp>
      <p:sp>
        <p:nvSpPr>
          <p:cNvPr id="214" name="Shape 214"/>
          <p:cNvSpPr txBox="1"/>
          <p:nvPr/>
        </p:nvSpPr>
        <p:spPr>
          <a:xfrm>
            <a:off x="8458400" y="4302634"/>
            <a:ext cx="3529200" cy="2377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s" sz="2400" dirty="0"/>
              <a:t>Medidas para la resolución</a:t>
            </a:r>
          </a:p>
          <a:p>
            <a:pPr marL="609585" indent="-406390" algn="just">
              <a:lnSpc>
                <a:spcPct val="8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s" sz="1600" dirty="0">
                <a:solidFill>
                  <a:schemeClr val="dk1"/>
                </a:solidFill>
              </a:rPr>
              <a:t>Realizar análisis de amenazas</a:t>
            </a:r>
          </a:p>
          <a:p>
            <a:pPr marL="609585" indent="-406390" algn="just">
              <a:lnSpc>
                <a:spcPct val="8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s" sz="1600" dirty="0">
                <a:solidFill>
                  <a:schemeClr val="dk1"/>
                </a:solidFill>
              </a:rPr>
              <a:t>Definir e implementar políticas de seguridad</a:t>
            </a:r>
          </a:p>
          <a:p>
            <a:pPr marL="609585" indent="-406390" algn="just">
              <a:lnSpc>
                <a:spcPct val="8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s" sz="1600" dirty="0">
                <a:solidFill>
                  <a:schemeClr val="dk1"/>
                </a:solidFill>
              </a:rPr>
              <a:t>Reportes sobre el estado de la seguridad y su vulneración o intentos de vulneración</a:t>
            </a:r>
          </a:p>
          <a:p>
            <a:endParaRPr sz="2400" dirty="0"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67" y="1716324"/>
            <a:ext cx="3529199" cy="282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934" y="1665868"/>
            <a:ext cx="3941565" cy="263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0367" y="1749785"/>
            <a:ext cx="2599847" cy="2569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1074378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0674D-2449-491D-B318-E50AC55F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contabilidad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6A9239-7480-42EA-9E1E-B1563B437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4837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47D81-C192-4744-A2C7-5B4B0F43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tiene que ver la contabilidad y las redes?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B15372-2AE7-4241-978D-16070FC1F6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938" y="2680811"/>
            <a:ext cx="4754562" cy="3233102"/>
          </a:xfr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D319DBB-1A64-4C67-964A-A5899454E5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sz="2800" dirty="0"/>
              <a:t>Nos permite asignar cuotas a los usuarios y monitorear su uso</a:t>
            </a:r>
          </a:p>
          <a:p>
            <a:r>
              <a:rPr lang="es-MX" sz="2800" dirty="0"/>
              <a:t>A partir de estadísticas podemos definir políticas, tarifas y aplicarlas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50983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resumen</a:t>
            </a:r>
          </a:p>
        </p:txBody>
      </p:sp>
      <p:pic>
        <p:nvPicPr>
          <p:cNvPr id="5" name="Picture 2" descr="http://o6.metroflog.com/915/00/0/267000915_IEFVPSYRWBJYJXJ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/>
        </p:blipFill>
        <p:spPr bwMode="auto">
          <a:xfrm>
            <a:off x="8880475" y="4817413"/>
            <a:ext cx="2724713" cy="160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268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4256087" y="746612"/>
            <a:ext cx="3095625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MX" sz="2400"/>
              <a:t>Gestión de Configuración</a:t>
            </a:r>
          </a:p>
        </p:txBody>
      </p:sp>
      <p:sp>
        <p:nvSpPr>
          <p:cNvPr id="25604" name="Text Box 11"/>
          <p:cNvSpPr txBox="1">
            <a:spLocks noChangeArrowheads="1"/>
          </p:cNvSpPr>
          <p:nvPr/>
        </p:nvSpPr>
        <p:spPr bwMode="auto">
          <a:xfrm>
            <a:off x="5782381" y="3655060"/>
            <a:ext cx="215033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MX" sz="2400"/>
              <a:t>Definir valores umbral</a:t>
            </a:r>
          </a:p>
        </p:txBody>
      </p:sp>
      <p:sp>
        <p:nvSpPr>
          <p:cNvPr id="25606" name="Text Box 9"/>
          <p:cNvSpPr txBox="1">
            <a:spLocks noChangeArrowheads="1"/>
          </p:cNvSpPr>
          <p:nvPr/>
        </p:nvSpPr>
        <p:spPr bwMode="auto">
          <a:xfrm>
            <a:off x="1071347" y="2165956"/>
            <a:ext cx="273685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MX" sz="2400" dirty="0"/>
              <a:t>Establecer parámetros</a:t>
            </a:r>
          </a:p>
        </p:txBody>
      </p:sp>
      <p:sp>
        <p:nvSpPr>
          <p:cNvPr id="25607" name="Text Box 12"/>
          <p:cNvSpPr txBox="1">
            <a:spLocks noChangeArrowheads="1"/>
          </p:cNvSpPr>
          <p:nvPr/>
        </p:nvSpPr>
        <p:spPr bwMode="auto">
          <a:xfrm>
            <a:off x="7459663" y="2603500"/>
            <a:ext cx="273685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MX" sz="2400"/>
              <a:t>Establecer filtros</a:t>
            </a:r>
          </a:p>
        </p:txBody>
      </p:sp>
      <p:sp>
        <p:nvSpPr>
          <p:cNvPr id="25608" name="Text Box 13"/>
          <p:cNvSpPr txBox="1">
            <a:spLocks noChangeArrowheads="1"/>
          </p:cNvSpPr>
          <p:nvPr/>
        </p:nvSpPr>
        <p:spPr bwMode="auto">
          <a:xfrm>
            <a:off x="1015075" y="3968751"/>
            <a:ext cx="273685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MX" sz="2400" dirty="0"/>
              <a:t>Asignar nombres a los objetos administrados</a:t>
            </a:r>
          </a:p>
        </p:txBody>
      </p:sp>
      <p:sp>
        <p:nvSpPr>
          <p:cNvPr id="25609" name="Text Box 14"/>
          <p:cNvSpPr txBox="1">
            <a:spLocks noChangeArrowheads="1"/>
          </p:cNvSpPr>
          <p:nvPr/>
        </p:nvSpPr>
        <p:spPr bwMode="auto">
          <a:xfrm>
            <a:off x="7726825" y="4838442"/>
            <a:ext cx="360045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MX" sz="2400"/>
              <a:t>Proveer la documentación de los cambios de configuración</a:t>
            </a:r>
          </a:p>
        </p:txBody>
      </p:sp>
      <p:sp>
        <p:nvSpPr>
          <p:cNvPr id="25610" name="Text Box 15"/>
          <p:cNvSpPr txBox="1">
            <a:spLocks noChangeArrowheads="1"/>
          </p:cNvSpPr>
          <p:nvPr/>
        </p:nvSpPr>
        <p:spPr bwMode="auto">
          <a:xfrm>
            <a:off x="3272616" y="5351622"/>
            <a:ext cx="295275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MX" sz="2400"/>
              <a:t>Cambiar configuraciones cuando sea necesario</a:t>
            </a:r>
          </a:p>
        </p:txBody>
      </p:sp>
      <p:cxnSp>
        <p:nvCxnSpPr>
          <p:cNvPr id="25611" name="AutoShape 16"/>
          <p:cNvCxnSpPr>
            <a:cxnSpLocks noChangeShapeType="1"/>
            <a:endCxn id="25606" idx="0"/>
          </p:cNvCxnSpPr>
          <p:nvPr/>
        </p:nvCxnSpPr>
        <p:spPr bwMode="auto">
          <a:xfrm flipH="1">
            <a:off x="2439772" y="1596044"/>
            <a:ext cx="3095628" cy="5699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2" name="AutoShape 17"/>
          <p:cNvCxnSpPr>
            <a:cxnSpLocks noChangeShapeType="1"/>
            <a:stCxn id="25603" idx="2"/>
            <a:endCxn id="25608" idx="0"/>
          </p:cNvCxnSpPr>
          <p:nvPr/>
        </p:nvCxnSpPr>
        <p:spPr bwMode="auto">
          <a:xfrm flipH="1">
            <a:off x="2383500" y="1577609"/>
            <a:ext cx="3420400" cy="23911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3" name="AutoShape 18"/>
          <p:cNvCxnSpPr>
            <a:cxnSpLocks noChangeShapeType="1"/>
            <a:stCxn id="25603" idx="2"/>
            <a:endCxn id="25607" idx="0"/>
          </p:cNvCxnSpPr>
          <p:nvPr/>
        </p:nvCxnSpPr>
        <p:spPr bwMode="auto">
          <a:xfrm>
            <a:off x="5803900" y="1577609"/>
            <a:ext cx="3024188" cy="10258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4" name="AutoShape 19"/>
          <p:cNvCxnSpPr>
            <a:cxnSpLocks noChangeShapeType="1"/>
          </p:cNvCxnSpPr>
          <p:nvPr/>
        </p:nvCxnSpPr>
        <p:spPr bwMode="auto">
          <a:xfrm>
            <a:off x="5875094" y="1645871"/>
            <a:ext cx="3385284" cy="31925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5" name="AutoShape 22"/>
          <p:cNvCxnSpPr>
            <a:cxnSpLocks noChangeShapeType="1"/>
            <a:stCxn id="25603" idx="2"/>
            <a:endCxn id="25604" idx="0"/>
          </p:cNvCxnSpPr>
          <p:nvPr/>
        </p:nvCxnSpPr>
        <p:spPr bwMode="auto">
          <a:xfrm>
            <a:off x="5803900" y="1577609"/>
            <a:ext cx="1053649" cy="207745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7" name="Line 25"/>
          <p:cNvSpPr>
            <a:spLocks noChangeShapeType="1"/>
          </p:cNvSpPr>
          <p:nvPr/>
        </p:nvSpPr>
        <p:spPr bwMode="auto">
          <a:xfrm flipH="1">
            <a:off x="4771504" y="1577610"/>
            <a:ext cx="1032395" cy="3774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3086403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5FFB158-8985-4DC1-B19F-0C800DC6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495439"/>
          </a:xfrm>
        </p:spPr>
        <p:txBody>
          <a:bodyPr>
            <a:normAutofit fontScale="90000"/>
          </a:bodyPr>
          <a:lstStyle/>
          <a:p>
            <a:r>
              <a:rPr lang="es-MX" dirty="0"/>
              <a:t>FCAPS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A410F446-6C84-4F95-B8D1-09D645848D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8720821"/>
              </p:ext>
            </p:extLst>
          </p:nvPr>
        </p:nvGraphicFramePr>
        <p:xfrm>
          <a:off x="1023938" y="1080655"/>
          <a:ext cx="10996266" cy="558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2270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B6BFC-DFD2-497D-9A98-6CD7C7B7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configuración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BA43EA-81EF-42E3-B56C-E375A63D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383" y="2084832"/>
            <a:ext cx="9720071" cy="4023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altLang="es-MX" sz="2800" dirty="0"/>
              <a:t>Las herramientas para la administración de la configuración deberían cubrir:</a:t>
            </a:r>
          </a:p>
          <a:p>
            <a:r>
              <a:rPr lang="es-ES" altLang="es-MX" sz="2800" b="1" dirty="0" err="1"/>
              <a:t>Autotopología</a:t>
            </a:r>
            <a:r>
              <a:rPr lang="es-ES" altLang="es-MX" sz="2800" b="1" dirty="0"/>
              <a:t> y autodescubrimiento </a:t>
            </a:r>
            <a:r>
              <a:rPr lang="es-ES" altLang="es-MX" sz="2800" dirty="0"/>
              <a:t>de los componentes de red, permitiendo extrapolar una descripción de la configuración a partir de un ambiente real (la herramienta genera la configuración de la red "preguntándole" a los componentes) </a:t>
            </a:r>
          </a:p>
          <a:p>
            <a:r>
              <a:rPr lang="es-ES" altLang="es-MX" sz="2800" dirty="0"/>
              <a:t>Sistemas para la </a:t>
            </a:r>
            <a:r>
              <a:rPr lang="es-ES" altLang="es-MX" sz="2800" b="1" dirty="0"/>
              <a:t>documentación de las configuraciones</a:t>
            </a:r>
            <a:r>
              <a:rPr lang="es-ES" altLang="es-MX" sz="2800" dirty="0"/>
              <a:t>, bases de datos maestras.</a:t>
            </a:r>
          </a:p>
          <a:p>
            <a:r>
              <a:rPr lang="es-ES" altLang="es-MX" sz="2800" dirty="0"/>
              <a:t>Herramientas para generar </a:t>
            </a:r>
            <a:r>
              <a:rPr lang="es-ES" altLang="es-MX" sz="2800" b="1" dirty="0"/>
              <a:t>mapas de red </a:t>
            </a:r>
            <a:r>
              <a:rPr lang="es-ES" altLang="es-MX" sz="2800" dirty="0"/>
              <a:t>para visualizar datos de configuración.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155940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1463040" y="1960246"/>
            <a:ext cx="10041775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/>
            <a:endParaRPr lang="es-ES" altLang="es-MX" sz="2800" dirty="0"/>
          </a:p>
          <a:p>
            <a:pPr algn="just"/>
            <a:r>
              <a:rPr lang="es-ES" altLang="es-MX" sz="2800" dirty="0"/>
              <a:t>Herramientas para activar </a:t>
            </a:r>
            <a:r>
              <a:rPr lang="es-ES" altLang="es-MX" sz="2800" b="1" dirty="0"/>
              <a:t>sistemas de respaldo </a:t>
            </a:r>
            <a:r>
              <a:rPr lang="es-ES" altLang="es-MX" sz="2800" dirty="0"/>
              <a:t>de la configuración actual.</a:t>
            </a:r>
          </a:p>
          <a:p>
            <a:pPr algn="just"/>
            <a:r>
              <a:rPr lang="es-ES" altLang="es-MX" sz="2800" dirty="0"/>
              <a:t>Herramientas para establecer e invocar </a:t>
            </a:r>
            <a:r>
              <a:rPr lang="es-ES" altLang="es-MX" sz="2800" b="1" dirty="0"/>
              <a:t>parámetros de configuración </a:t>
            </a:r>
            <a:r>
              <a:rPr lang="es-ES" altLang="es-MX" sz="2800" dirty="0"/>
              <a:t>y estados del sistema</a:t>
            </a:r>
          </a:p>
          <a:p>
            <a:pPr algn="just"/>
            <a:r>
              <a:rPr lang="es-ES" altLang="es-MX" sz="2800" dirty="0"/>
              <a:t>Herramientas para </a:t>
            </a:r>
            <a:r>
              <a:rPr lang="es-ES" altLang="es-MX" sz="2800" b="1" dirty="0"/>
              <a:t>distribuir software </a:t>
            </a:r>
            <a:r>
              <a:rPr lang="es-ES" altLang="es-MX" sz="2800" dirty="0"/>
              <a:t>y controlar el uso de licencias</a:t>
            </a:r>
          </a:p>
          <a:p>
            <a:pPr algn="just"/>
            <a:r>
              <a:rPr lang="es-ES" altLang="es-MX" sz="2800" dirty="0"/>
              <a:t>Herramientas para supervisar y </a:t>
            </a:r>
            <a:r>
              <a:rPr lang="es-ES" altLang="es-MX" sz="2800" b="1" dirty="0"/>
              <a:t>controlar la autorización</a:t>
            </a:r>
          </a:p>
          <a:p>
            <a:pPr algn="just" eaLnBrk="0" hangingPunct="0">
              <a:buClrTx/>
              <a:buSzTx/>
              <a:buFontTx/>
              <a:buNone/>
            </a:pPr>
            <a:endParaRPr lang="es-ES" alt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68FA81-BAF8-4C97-9982-C657F37A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configuración</a:t>
            </a:r>
          </a:p>
        </p:txBody>
      </p:sp>
    </p:spTree>
    <p:extLst>
      <p:ext uri="{BB962C8B-B14F-4D97-AF65-F5344CB8AC3E}">
        <p14:creationId xmlns:p14="http://schemas.microsoft.com/office/powerpoint/2010/main" val="40844835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4189616" y="1030309"/>
            <a:ext cx="3550200" cy="523220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MX" sz="2800"/>
              <a:t>Gestión de Rendimiento</a:t>
            </a:r>
          </a:p>
        </p:txBody>
      </p:sp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1645920" y="3906179"/>
            <a:ext cx="892786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MX" altLang="es-MX" sz="2400" dirty="0"/>
              <a:t>Datos o variables indicadoras de rendimiento (retardos, carga, tiempos de respuesta, latencia, </a:t>
            </a:r>
            <a:r>
              <a:rPr lang="es-MX" altLang="es-MX" sz="2400" dirty="0" err="1"/>
              <a:t>etc</a:t>
            </a:r>
            <a:r>
              <a:rPr lang="es-MX" altLang="es-MX" sz="2400" dirty="0"/>
              <a:t>). </a:t>
            </a:r>
          </a:p>
          <a:p>
            <a:pPr algn="just"/>
            <a:r>
              <a:rPr lang="es-MX" altLang="es-MX" sz="2400" dirty="0"/>
              <a:t>Análisis de los datos para determinar los niveles normales de rendimiento. </a:t>
            </a:r>
          </a:p>
          <a:p>
            <a:pPr algn="just"/>
            <a:r>
              <a:rPr lang="es-MX" altLang="es-MX" sz="2400" dirty="0"/>
              <a:t>Fijar los niveles mínimos de rendimiento que pueden ser tolerados. </a:t>
            </a:r>
          </a:p>
        </p:txBody>
      </p:sp>
      <p:sp>
        <p:nvSpPr>
          <p:cNvPr id="28677" name="Rectangle 7"/>
          <p:cNvSpPr>
            <a:spLocks noChangeArrowheads="1"/>
          </p:cNvSpPr>
          <p:nvPr/>
        </p:nvSpPr>
        <p:spPr bwMode="auto">
          <a:xfrm>
            <a:off x="1645920" y="1951039"/>
            <a:ext cx="3988119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s-MX" altLang="es-MX" sz="2400" dirty="0"/>
              <a:t>Mantenimiento del nivel de servicio que la red ofrece</a:t>
            </a:r>
          </a:p>
        </p:txBody>
      </p:sp>
      <p:sp>
        <p:nvSpPr>
          <p:cNvPr id="28678" name="Rectangle 8"/>
          <p:cNvSpPr>
            <a:spLocks noChangeArrowheads="1"/>
          </p:cNvSpPr>
          <p:nvPr/>
        </p:nvSpPr>
        <p:spPr bwMode="auto">
          <a:xfrm>
            <a:off x="6497637" y="1951039"/>
            <a:ext cx="4076151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s-MX" altLang="es-MX" sz="2400" dirty="0"/>
              <a:t>Eficiencia de la red en todo momento</a:t>
            </a:r>
          </a:p>
        </p:txBody>
      </p:sp>
      <p:cxnSp>
        <p:nvCxnSpPr>
          <p:cNvPr id="28679" name="AutoShape 9"/>
          <p:cNvCxnSpPr>
            <a:cxnSpLocks noChangeShapeType="1"/>
            <a:stCxn id="28675" idx="2"/>
            <a:endCxn id="28677" idx="0"/>
          </p:cNvCxnSpPr>
          <p:nvPr/>
        </p:nvCxnSpPr>
        <p:spPr bwMode="auto">
          <a:xfrm flipH="1">
            <a:off x="3639980" y="1553529"/>
            <a:ext cx="2324736" cy="3975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0" name="AutoShape 11"/>
          <p:cNvSpPr>
            <a:spLocks/>
          </p:cNvSpPr>
          <p:nvPr/>
        </p:nvSpPr>
        <p:spPr bwMode="auto">
          <a:xfrm rot="-5400000">
            <a:off x="5906216" y="-225506"/>
            <a:ext cx="320038" cy="6769895"/>
          </a:xfrm>
          <a:prstGeom prst="leftBrace">
            <a:avLst>
              <a:gd name="adj1" fmla="val 158223"/>
              <a:gd name="adj2" fmla="val 4931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VE" altLang="es-MX"/>
          </a:p>
        </p:txBody>
      </p:sp>
      <p:cxnSp>
        <p:nvCxnSpPr>
          <p:cNvPr id="28681" name="AutoShape 12"/>
          <p:cNvCxnSpPr>
            <a:cxnSpLocks noChangeShapeType="1"/>
            <a:stCxn id="28675" idx="2"/>
            <a:endCxn id="28678" idx="0"/>
          </p:cNvCxnSpPr>
          <p:nvPr/>
        </p:nvCxnSpPr>
        <p:spPr bwMode="auto">
          <a:xfrm>
            <a:off x="5964716" y="1553529"/>
            <a:ext cx="2570997" cy="3975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84856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831273" y="2266483"/>
            <a:ext cx="10124901" cy="298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ES" altLang="es-MX" sz="2800" dirty="0"/>
              <a:t>Establecer métricas y parámetros de calidad de servicio.</a:t>
            </a:r>
          </a:p>
          <a:p>
            <a:pPr algn="just"/>
            <a:r>
              <a:rPr lang="es-ES" altLang="es-MX" sz="2800" dirty="0"/>
              <a:t>Monitorear todos los recursos para detectar cuellos de botella en el desempeño y traspasos de los umbrales.</a:t>
            </a:r>
          </a:p>
          <a:p>
            <a:pPr algn="just"/>
            <a:r>
              <a:rPr lang="es-ES" altLang="es-MX" sz="2800" dirty="0"/>
              <a:t>Realizar medidas y análisis de tendencias para predecir fallas que puedan ocurrir.</a:t>
            </a:r>
          </a:p>
          <a:p>
            <a:pPr algn="just"/>
            <a:r>
              <a:rPr lang="es-ES" altLang="es-MX" sz="2800" dirty="0"/>
              <a:t>Evaluar bitácoras históricas (</a:t>
            </a:r>
            <a:r>
              <a:rPr lang="es-ES" altLang="es-MX" sz="2800" dirty="0" err="1"/>
              <a:t>logs</a:t>
            </a:r>
            <a:r>
              <a:rPr lang="es-ES" altLang="es-MX" sz="2800" dirty="0"/>
              <a:t>)</a:t>
            </a:r>
          </a:p>
          <a:p>
            <a:pPr algn="just"/>
            <a:endParaRPr lang="es-ES" altLang="es-MX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7E3D9C-4B6B-4872-BF1F-6EAAB629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rendimiento</a:t>
            </a:r>
          </a:p>
        </p:txBody>
      </p:sp>
    </p:spTree>
    <p:extLst>
      <p:ext uri="{BB962C8B-B14F-4D97-AF65-F5344CB8AC3E}">
        <p14:creationId xmlns:p14="http://schemas.microsoft.com/office/powerpoint/2010/main" val="705092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1024128" y="2642852"/>
            <a:ext cx="1012582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ES" altLang="es-MX" sz="3200" dirty="0"/>
              <a:t>Procesar los datos medidos y elaborar reportes de desempeño.</a:t>
            </a:r>
          </a:p>
          <a:p>
            <a:pPr algn="just"/>
            <a:r>
              <a:rPr lang="es-ES" altLang="es-MX" sz="3200" dirty="0"/>
              <a:t>Llevar a cabo planificación de desempeño y de capacidad (</a:t>
            </a:r>
            <a:r>
              <a:rPr lang="es-ES" altLang="es-MX" sz="3200" dirty="0" err="1"/>
              <a:t>capacity</a:t>
            </a:r>
            <a:r>
              <a:rPr lang="es-ES" altLang="es-MX" sz="3200" dirty="0"/>
              <a:t> </a:t>
            </a:r>
            <a:r>
              <a:rPr lang="es-ES" altLang="es-MX" sz="3200" dirty="0" err="1"/>
              <a:t>planning</a:t>
            </a:r>
            <a:r>
              <a:rPr lang="es-ES" altLang="es-MX" sz="3200" dirty="0"/>
              <a:t>). Esto implica proporcionar modelos de predicción simulados o analíticos utilizados para revisar los resultados de nuevas aplicaciones.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9335E6-7143-44EB-980C-63428B33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rendimiento</a:t>
            </a:r>
          </a:p>
        </p:txBody>
      </p:sp>
    </p:spTree>
    <p:extLst>
      <p:ext uri="{BB962C8B-B14F-4D97-AF65-F5344CB8AC3E}">
        <p14:creationId xmlns:p14="http://schemas.microsoft.com/office/powerpoint/2010/main" val="2501635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4638675" y="963455"/>
            <a:ext cx="3095625" cy="107721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altLang="es-MX" sz="3200"/>
              <a:t>Gestión de Contabilidad</a:t>
            </a: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540442" y="2284384"/>
            <a:ext cx="3241675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es-ES" altLang="es-MX" sz="2400" dirty="0"/>
              <a:t>Recopilación de datos de uso (de servicios basados en el monitoreo y la medición) </a:t>
            </a:r>
          </a:p>
        </p:txBody>
      </p:sp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8167687" y="2193836"/>
            <a:ext cx="3382963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es-ES" altLang="es-MX" sz="2400" dirty="0"/>
              <a:t>Asignar cuentas de usuario, mantener bitácoras.</a:t>
            </a:r>
          </a:p>
        </p:txBody>
      </p:sp>
      <p:sp>
        <p:nvSpPr>
          <p:cNvPr id="31750" name="Rectangle 7"/>
          <p:cNvSpPr>
            <a:spLocks noChangeArrowheads="1"/>
          </p:cNvSpPr>
          <p:nvPr/>
        </p:nvSpPr>
        <p:spPr bwMode="auto">
          <a:xfrm>
            <a:off x="5086092" y="4052154"/>
            <a:ext cx="2808288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es-ES" altLang="es-MX" sz="2400"/>
              <a:t>Asignar y monitorear las cuotas asignadas.</a:t>
            </a:r>
          </a:p>
        </p:txBody>
      </p:sp>
      <p:sp>
        <p:nvSpPr>
          <p:cNvPr id="31751" name="Rectangle 8"/>
          <p:cNvSpPr>
            <a:spLocks noChangeArrowheads="1"/>
          </p:cNvSpPr>
          <p:nvPr/>
        </p:nvSpPr>
        <p:spPr bwMode="auto">
          <a:xfrm>
            <a:off x="7933374" y="5454684"/>
            <a:ext cx="3801041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s-ES" altLang="es-MX" sz="2400" dirty="0"/>
              <a:t>Mantener estadísticas de uso </a:t>
            </a:r>
          </a:p>
        </p:txBody>
      </p:sp>
      <p:sp>
        <p:nvSpPr>
          <p:cNvPr id="31752" name="Rectangle 9"/>
          <p:cNvSpPr>
            <a:spLocks noChangeArrowheads="1"/>
          </p:cNvSpPr>
          <p:nvPr/>
        </p:nvSpPr>
        <p:spPr bwMode="auto">
          <a:xfrm>
            <a:off x="965994" y="4248388"/>
            <a:ext cx="3457575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es-ES" altLang="es-MX" sz="2400" dirty="0"/>
              <a:t>Definir políticas de contabilidad y tarifas, que permitirán generar facturas y cargos a los usuarios.</a:t>
            </a:r>
          </a:p>
        </p:txBody>
      </p:sp>
      <p:cxnSp>
        <p:nvCxnSpPr>
          <p:cNvPr id="31753" name="AutoShape 10"/>
          <p:cNvCxnSpPr>
            <a:cxnSpLocks noChangeShapeType="1"/>
            <a:stCxn id="31760" idx="0"/>
            <a:endCxn id="31748" idx="0"/>
          </p:cNvCxnSpPr>
          <p:nvPr/>
        </p:nvCxnSpPr>
        <p:spPr bwMode="auto">
          <a:xfrm flipH="1">
            <a:off x="2161280" y="2040673"/>
            <a:ext cx="4025209" cy="24371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4" name="AutoShape 11"/>
          <p:cNvCxnSpPr>
            <a:cxnSpLocks noChangeShapeType="1"/>
            <a:stCxn id="31747" idx="2"/>
            <a:endCxn id="31749" idx="0"/>
          </p:cNvCxnSpPr>
          <p:nvPr/>
        </p:nvCxnSpPr>
        <p:spPr bwMode="auto">
          <a:xfrm>
            <a:off x="6186488" y="2040673"/>
            <a:ext cx="3672681" cy="1531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5" name="AutoShape 12"/>
          <p:cNvCxnSpPr>
            <a:cxnSpLocks noChangeShapeType="1"/>
            <a:stCxn id="31747" idx="2"/>
            <a:endCxn id="31750" idx="0"/>
          </p:cNvCxnSpPr>
          <p:nvPr/>
        </p:nvCxnSpPr>
        <p:spPr bwMode="auto">
          <a:xfrm>
            <a:off x="6186488" y="2040673"/>
            <a:ext cx="303748" cy="20114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7" name="Line 15"/>
          <p:cNvSpPr>
            <a:spLocks noChangeShapeType="1"/>
          </p:cNvSpPr>
          <p:nvPr/>
        </p:nvSpPr>
        <p:spPr bwMode="auto">
          <a:xfrm flipH="1">
            <a:off x="3919537" y="2040673"/>
            <a:ext cx="2266951" cy="2193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 sz="2400"/>
          </a:p>
        </p:txBody>
      </p:sp>
      <p:sp>
        <p:nvSpPr>
          <p:cNvPr id="31760" name="Line 18"/>
          <p:cNvSpPr>
            <a:spLocks noChangeShapeType="1"/>
          </p:cNvSpPr>
          <p:nvPr/>
        </p:nvSpPr>
        <p:spPr bwMode="auto">
          <a:xfrm>
            <a:off x="6186489" y="2040673"/>
            <a:ext cx="3605903" cy="34140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12477148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4867275" y="2370565"/>
            <a:ext cx="54737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es-ES" altLang="es-MX" sz="2400" dirty="0"/>
              <a:t>Generación y acumulación de distribución de consumo y  revisión de consumo.</a:t>
            </a:r>
          </a:p>
        </p:txBody>
      </p:sp>
      <p:sp>
        <p:nvSpPr>
          <p:cNvPr id="32773" name="Rectangle 6"/>
          <p:cNvSpPr>
            <a:spLocks noChangeArrowheads="1"/>
          </p:cNvSpPr>
          <p:nvPr/>
        </p:nvSpPr>
        <p:spPr bwMode="auto">
          <a:xfrm>
            <a:off x="2130425" y="2374900"/>
            <a:ext cx="21986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altLang="es-MX" sz="2400" dirty="0"/>
              <a:t>Funciones de administración de consumo</a:t>
            </a:r>
          </a:p>
        </p:txBody>
      </p:sp>
      <p:sp>
        <p:nvSpPr>
          <p:cNvPr id="32774" name="AutoShape 7"/>
          <p:cNvSpPr>
            <a:spLocks noChangeArrowheads="1"/>
          </p:cNvSpPr>
          <p:nvPr/>
        </p:nvSpPr>
        <p:spPr bwMode="auto">
          <a:xfrm>
            <a:off x="4364038" y="2662239"/>
            <a:ext cx="360362" cy="287337"/>
          </a:xfrm>
          <a:custGeom>
            <a:avLst/>
            <a:gdLst>
              <a:gd name="T0" fmla="*/ 75226308 w 21600"/>
              <a:gd name="T1" fmla="*/ 0 h 21600"/>
              <a:gd name="T2" fmla="*/ 0 w 21600"/>
              <a:gd name="T3" fmla="*/ 25423695 h 21600"/>
              <a:gd name="T4" fmla="*/ 75226308 w 21600"/>
              <a:gd name="T5" fmla="*/ 50847204 h 21600"/>
              <a:gd name="T6" fmla="*/ 100301955 w 21600"/>
              <a:gd name="T7" fmla="*/ 2542369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VE" altLang="es-MX"/>
          </a:p>
        </p:txBody>
      </p:sp>
      <p:sp>
        <p:nvSpPr>
          <p:cNvPr id="32775" name="Rectangle 8"/>
          <p:cNvSpPr>
            <a:spLocks noChangeArrowheads="1"/>
          </p:cNvSpPr>
          <p:nvPr/>
        </p:nvSpPr>
        <p:spPr bwMode="auto">
          <a:xfrm>
            <a:off x="4938714" y="3664655"/>
            <a:ext cx="53292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es-ES" altLang="es-MX" sz="2400"/>
              <a:t>Pruebas, supervisión, administración del flujo y administración de la recopilación de datos de consumo.</a:t>
            </a:r>
          </a:p>
        </p:txBody>
      </p:sp>
      <p:sp>
        <p:nvSpPr>
          <p:cNvPr id="32776" name="Rectangle 9"/>
          <p:cNvSpPr>
            <a:spLocks noChangeArrowheads="1"/>
          </p:cNvSpPr>
          <p:nvPr/>
        </p:nvSpPr>
        <p:spPr bwMode="auto">
          <a:xfrm>
            <a:off x="2058988" y="3763964"/>
            <a:ext cx="23034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altLang="es-MX" sz="2400"/>
              <a:t>Funciones de procesamiento de contabilidad</a:t>
            </a:r>
          </a:p>
        </p:txBody>
      </p:sp>
      <p:sp>
        <p:nvSpPr>
          <p:cNvPr id="32777" name="AutoShape 10"/>
          <p:cNvSpPr>
            <a:spLocks noChangeArrowheads="1"/>
          </p:cNvSpPr>
          <p:nvPr/>
        </p:nvSpPr>
        <p:spPr bwMode="auto">
          <a:xfrm>
            <a:off x="4364038" y="4103689"/>
            <a:ext cx="360362" cy="287337"/>
          </a:xfrm>
          <a:custGeom>
            <a:avLst/>
            <a:gdLst>
              <a:gd name="T0" fmla="*/ 75226308 w 21600"/>
              <a:gd name="T1" fmla="*/ 0 h 21600"/>
              <a:gd name="T2" fmla="*/ 0 w 21600"/>
              <a:gd name="T3" fmla="*/ 25423695 h 21600"/>
              <a:gd name="T4" fmla="*/ 75226308 w 21600"/>
              <a:gd name="T5" fmla="*/ 50847204 h 21600"/>
              <a:gd name="T6" fmla="*/ 100301955 w 21600"/>
              <a:gd name="T7" fmla="*/ 2542369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VE" alt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C34A54-7313-4E1E-8027-F1AFD78F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contabilidad</a:t>
            </a:r>
          </a:p>
        </p:txBody>
      </p:sp>
    </p:spTree>
    <p:extLst>
      <p:ext uri="{BB962C8B-B14F-4D97-AF65-F5344CB8AC3E}">
        <p14:creationId xmlns:p14="http://schemas.microsoft.com/office/powerpoint/2010/main" val="1662547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6"/>
          <p:cNvSpPr>
            <a:spLocks noChangeArrowheads="1"/>
          </p:cNvSpPr>
          <p:nvPr/>
        </p:nvSpPr>
        <p:spPr bwMode="auto">
          <a:xfrm>
            <a:off x="3860976" y="2351673"/>
            <a:ext cx="707857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ES" altLang="es-MX" sz="2400"/>
              <a:t>Administración de tarifas, control de cambios en el sistema de tarifas, control de generación de registro, control de transferencia de datos, control de almacenamiento de datos </a:t>
            </a:r>
          </a:p>
        </p:txBody>
      </p:sp>
      <p:sp>
        <p:nvSpPr>
          <p:cNvPr id="33797" name="Rectangle 7"/>
          <p:cNvSpPr>
            <a:spLocks noChangeArrowheads="1"/>
          </p:cNvSpPr>
          <p:nvPr/>
        </p:nvSpPr>
        <p:spPr bwMode="auto">
          <a:xfrm>
            <a:off x="1329489" y="2854067"/>
            <a:ext cx="17283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MX" sz="2400" dirty="0"/>
              <a:t>Funciones de</a:t>
            </a:r>
          </a:p>
          <a:p>
            <a:r>
              <a:rPr lang="es-ES" altLang="es-MX" sz="2400" dirty="0"/>
              <a:t> control</a:t>
            </a:r>
          </a:p>
        </p:txBody>
      </p:sp>
      <p:sp>
        <p:nvSpPr>
          <p:cNvPr id="33798" name="AutoShape 8"/>
          <p:cNvSpPr>
            <a:spLocks noChangeArrowheads="1"/>
          </p:cNvSpPr>
          <p:nvPr/>
        </p:nvSpPr>
        <p:spPr bwMode="auto">
          <a:xfrm>
            <a:off x="3275764" y="2990592"/>
            <a:ext cx="360362" cy="287337"/>
          </a:xfrm>
          <a:custGeom>
            <a:avLst/>
            <a:gdLst>
              <a:gd name="T0" fmla="*/ 75226308 w 21600"/>
              <a:gd name="T1" fmla="*/ 0 h 21600"/>
              <a:gd name="T2" fmla="*/ 0 w 21600"/>
              <a:gd name="T3" fmla="*/ 25423695 h 21600"/>
              <a:gd name="T4" fmla="*/ 75226308 w 21600"/>
              <a:gd name="T5" fmla="*/ 50847204 h 21600"/>
              <a:gd name="T6" fmla="*/ 100301955 w 21600"/>
              <a:gd name="T7" fmla="*/ 2542369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VE" altLang="es-MX"/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3923465" y="4290664"/>
            <a:ext cx="68997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ES" altLang="es-MX" sz="2400" dirty="0"/>
              <a:t>Generación de cargos, producción de facturas, proceso de pagos, recopilación de deudas, reconciliación externa, procesamiento de contratos. </a:t>
            </a:r>
          </a:p>
        </p:txBody>
      </p:sp>
      <p:sp>
        <p:nvSpPr>
          <p:cNvPr id="33800" name="Rectangle 10"/>
          <p:cNvSpPr>
            <a:spLocks noChangeArrowheads="1"/>
          </p:cNvSpPr>
          <p:nvPr/>
        </p:nvSpPr>
        <p:spPr bwMode="auto">
          <a:xfrm>
            <a:off x="1440614" y="4574917"/>
            <a:ext cx="181331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s-MX" sz="2400" dirty="0"/>
              <a:t>Funciones de </a:t>
            </a:r>
          </a:p>
          <a:p>
            <a:r>
              <a:rPr lang="es-ES" altLang="es-MX" sz="2400" dirty="0"/>
              <a:t>cargos</a:t>
            </a:r>
          </a:p>
        </p:txBody>
      </p:sp>
      <p:sp>
        <p:nvSpPr>
          <p:cNvPr id="33801" name="AutoShape 11"/>
          <p:cNvSpPr>
            <a:spLocks noChangeArrowheads="1"/>
          </p:cNvSpPr>
          <p:nvPr/>
        </p:nvSpPr>
        <p:spPr bwMode="auto">
          <a:xfrm>
            <a:off x="3275764" y="4720967"/>
            <a:ext cx="360362" cy="287337"/>
          </a:xfrm>
          <a:custGeom>
            <a:avLst/>
            <a:gdLst>
              <a:gd name="T0" fmla="*/ 75226308 w 21600"/>
              <a:gd name="T1" fmla="*/ 0 h 21600"/>
              <a:gd name="T2" fmla="*/ 0 w 21600"/>
              <a:gd name="T3" fmla="*/ 25423695 h 21600"/>
              <a:gd name="T4" fmla="*/ 75226308 w 21600"/>
              <a:gd name="T5" fmla="*/ 50847204 h 21600"/>
              <a:gd name="T6" fmla="*/ 100301955 w 21600"/>
              <a:gd name="T7" fmla="*/ 2542369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VE" altLang="es-MX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F1D4963-80C3-4BD7-824A-90EB13B1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contabilidad</a:t>
            </a:r>
          </a:p>
        </p:txBody>
      </p:sp>
    </p:spTree>
    <p:extLst>
      <p:ext uri="{BB962C8B-B14F-4D97-AF65-F5344CB8AC3E}">
        <p14:creationId xmlns:p14="http://schemas.microsoft.com/office/powerpoint/2010/main" val="3948551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4"/>
          <p:cNvSpPr txBox="1">
            <a:spLocks noChangeArrowheads="1"/>
          </p:cNvSpPr>
          <p:nvPr/>
        </p:nvSpPr>
        <p:spPr bwMode="auto">
          <a:xfrm>
            <a:off x="4409990" y="644007"/>
            <a:ext cx="3095625" cy="584775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altLang="es-MX" sz="3200" dirty="0"/>
              <a:t>Gestión de Fallos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1004177" y="2046744"/>
            <a:ext cx="3168650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es-ES" altLang="es-MX" sz="2400" dirty="0"/>
              <a:t>Detección, aislamiento eliminación de comportamientos anormales </a:t>
            </a:r>
          </a:p>
        </p:txBody>
      </p:sp>
      <p:sp>
        <p:nvSpPr>
          <p:cNvPr id="34821" name="Rectangle 6"/>
          <p:cNvSpPr>
            <a:spLocks noChangeArrowheads="1"/>
          </p:cNvSpPr>
          <p:nvPr/>
        </p:nvSpPr>
        <p:spPr bwMode="auto">
          <a:xfrm>
            <a:off x="8420708" y="2199611"/>
            <a:ext cx="2951162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es-ES" altLang="es-MX" sz="2400" dirty="0"/>
              <a:t>Identificar y hacer el seguimiento de las fallas </a:t>
            </a: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5202152" y="5069305"/>
            <a:ext cx="2063172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ES" altLang="es-MX" sz="2400"/>
              <a:t>Corregir fallas rápidamente </a:t>
            </a:r>
          </a:p>
        </p:txBody>
      </p:sp>
      <p:sp>
        <p:nvSpPr>
          <p:cNvPr id="34823" name="Rectangle 8"/>
          <p:cNvSpPr>
            <a:spLocks noChangeArrowheads="1"/>
          </p:cNvSpPr>
          <p:nvPr/>
        </p:nvSpPr>
        <p:spPr bwMode="auto">
          <a:xfrm>
            <a:off x="8420708" y="4816734"/>
            <a:ext cx="2808287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es-ES" altLang="es-MX" sz="2400"/>
              <a:t>Asegurar un alto nivel de disponibilidad </a:t>
            </a:r>
          </a:p>
        </p:txBody>
      </p:sp>
      <p:sp>
        <p:nvSpPr>
          <p:cNvPr id="34824" name="Rectangle 10"/>
          <p:cNvSpPr>
            <a:spLocks noChangeArrowheads="1"/>
          </p:cNvSpPr>
          <p:nvPr/>
        </p:nvSpPr>
        <p:spPr bwMode="auto">
          <a:xfrm>
            <a:off x="1814055" y="4816733"/>
            <a:ext cx="273685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just"/>
            <a:r>
              <a:rPr lang="es-ES" altLang="es-MX" sz="2400"/>
              <a:t>Identificar las causas del fallo para corregirlo</a:t>
            </a:r>
          </a:p>
        </p:txBody>
      </p:sp>
      <p:cxnSp>
        <p:nvCxnSpPr>
          <p:cNvPr id="34825" name="AutoShape 11"/>
          <p:cNvCxnSpPr>
            <a:cxnSpLocks noChangeShapeType="1"/>
            <a:stCxn id="34819" idx="2"/>
            <a:endCxn id="34820" idx="0"/>
          </p:cNvCxnSpPr>
          <p:nvPr/>
        </p:nvCxnSpPr>
        <p:spPr bwMode="auto">
          <a:xfrm flipH="1">
            <a:off x="2588502" y="1228782"/>
            <a:ext cx="3369301" cy="817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6" name="AutoShape 12"/>
          <p:cNvCxnSpPr>
            <a:cxnSpLocks noChangeShapeType="1"/>
            <a:stCxn id="34819" idx="2"/>
            <a:endCxn id="34821" idx="0"/>
          </p:cNvCxnSpPr>
          <p:nvPr/>
        </p:nvCxnSpPr>
        <p:spPr bwMode="auto">
          <a:xfrm>
            <a:off x="5957803" y="1228782"/>
            <a:ext cx="3938486" cy="970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7" name="AutoShape 13"/>
          <p:cNvCxnSpPr>
            <a:cxnSpLocks noChangeShapeType="1"/>
            <a:stCxn id="34819" idx="2"/>
            <a:endCxn id="34822" idx="0"/>
          </p:cNvCxnSpPr>
          <p:nvPr/>
        </p:nvCxnSpPr>
        <p:spPr bwMode="auto">
          <a:xfrm>
            <a:off x="5957803" y="1228782"/>
            <a:ext cx="275935" cy="384052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AutoShape 15"/>
          <p:cNvCxnSpPr>
            <a:cxnSpLocks noChangeShapeType="1"/>
            <a:stCxn id="34819" idx="2"/>
            <a:endCxn id="34824" idx="0"/>
          </p:cNvCxnSpPr>
          <p:nvPr/>
        </p:nvCxnSpPr>
        <p:spPr bwMode="auto">
          <a:xfrm flipH="1">
            <a:off x="3182480" y="1228782"/>
            <a:ext cx="2775323" cy="358795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9" name="AutoShape 16"/>
          <p:cNvCxnSpPr>
            <a:cxnSpLocks noChangeShapeType="1"/>
            <a:stCxn id="34819" idx="2"/>
            <a:endCxn id="34823" idx="0"/>
          </p:cNvCxnSpPr>
          <p:nvPr/>
        </p:nvCxnSpPr>
        <p:spPr bwMode="auto">
          <a:xfrm>
            <a:off x="5957803" y="1228782"/>
            <a:ext cx="3867049" cy="358795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01429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1024128" y="2441113"/>
            <a:ext cx="10630316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ES" altLang="es-MX" sz="2800" dirty="0"/>
              <a:t>Algunas de las fuentes de fallas son: </a:t>
            </a:r>
          </a:p>
          <a:p>
            <a:pPr algn="just"/>
            <a:endParaRPr lang="es-ES" altLang="es-MX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Los elementos que conforman los enlaces (cables UTP, cables de fibra óptica, líneas dedicadas, entre otros)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Dispositivos de comunicación (concentradores, </a:t>
            </a:r>
            <a:r>
              <a:rPr lang="es-ES" altLang="es-MX" sz="2800" dirty="0" err="1"/>
              <a:t>switches</a:t>
            </a:r>
            <a:r>
              <a:rPr lang="es-ES" altLang="es-MX" sz="2800" dirty="0"/>
              <a:t>, </a:t>
            </a:r>
            <a:r>
              <a:rPr lang="es-ES" altLang="es-MX" sz="2800" dirty="0" err="1"/>
              <a:t>routers</a:t>
            </a:r>
            <a:r>
              <a:rPr lang="es-ES" altLang="es-MX" sz="2800" dirty="0"/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Sistemas finales (clientes, servidores)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La operación incorrecta por parte de usuarios y operadores.</a:t>
            </a:r>
          </a:p>
          <a:p>
            <a:pPr algn="just" eaLnBrk="0" hangingPunct="0">
              <a:buClrTx/>
              <a:buSzTx/>
              <a:buFontTx/>
              <a:buNone/>
            </a:pPr>
            <a:endParaRPr lang="es-ES" altLang="es-MX" sz="2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B733D6-9EFA-46CC-BBDD-A57BFDB6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fallos</a:t>
            </a:r>
          </a:p>
        </p:txBody>
      </p:sp>
    </p:spTree>
    <p:extLst>
      <p:ext uri="{BB962C8B-B14F-4D97-AF65-F5344CB8AC3E}">
        <p14:creationId xmlns:p14="http://schemas.microsoft.com/office/powerpoint/2010/main" val="1818683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990600" y="5540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Acciones básicas</a:t>
            </a: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719204577"/>
              </p:ext>
            </p:extLst>
          </p:nvPr>
        </p:nvGraphicFramePr>
        <p:xfrm>
          <a:off x="749300" y="1943100"/>
          <a:ext cx="10972800" cy="473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7517431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7"/>
          <p:cNvSpPr>
            <a:spLocks noChangeArrowheads="1"/>
          </p:cNvSpPr>
          <p:nvPr/>
        </p:nvSpPr>
        <p:spPr bwMode="auto">
          <a:xfrm>
            <a:off x="781396" y="1601026"/>
            <a:ext cx="109728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ES" altLang="es-MX" sz="3200" dirty="0"/>
              <a:t>La tareas que involucra son: </a:t>
            </a:r>
          </a:p>
          <a:p>
            <a:pPr algn="just"/>
            <a:endParaRPr lang="es-ES" altLang="es-MX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3200" dirty="0"/>
              <a:t>Monitoreo del sistema y de la red.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3200" dirty="0"/>
              <a:t>Respuesta y atención a alarmas.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3200" dirty="0"/>
              <a:t>Diagnóstico de las causas de la falla (aislar la falla y analizar la causa que la origina).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3200" dirty="0"/>
              <a:t>Presentar y evaluar medidas para recuperarse de los errores.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3200" dirty="0"/>
              <a:t>Proporcionar asistencia a usuario.</a:t>
            </a:r>
          </a:p>
          <a:p>
            <a:pPr algn="just" eaLnBrk="0" hangingPunct="0">
              <a:buClrTx/>
              <a:buSzTx/>
              <a:buFontTx/>
              <a:buNone/>
            </a:pPr>
            <a:endParaRPr lang="es-ES" altLang="es-MX" sz="32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862A79-2497-492F-8C30-B4CFCDBF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fallos</a:t>
            </a:r>
          </a:p>
        </p:txBody>
      </p:sp>
    </p:spTree>
    <p:extLst>
      <p:ext uri="{BB962C8B-B14F-4D97-AF65-F5344CB8AC3E}">
        <p14:creationId xmlns:p14="http://schemas.microsoft.com/office/powerpoint/2010/main" val="3807625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2913063" y="1751291"/>
            <a:ext cx="2487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s-ES" altLang="es-MX" dirty="0"/>
              <a:t> </a:t>
            </a:r>
          </a:p>
        </p:txBody>
      </p:sp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997527" y="2575158"/>
            <a:ext cx="10390909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ES" altLang="es-MX" sz="2800" dirty="0"/>
              <a:t>Las siguientes técnicas pueden ayudar en el análisis de fallas:</a:t>
            </a:r>
          </a:p>
          <a:p>
            <a:pPr algn="just"/>
            <a:endParaRPr lang="es-ES" altLang="es-MX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Auto identificación de los componentes del sistema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Poder realizar pruebas, por separado, con los componentes del sistema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Facilidades de seguimiento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Disponer de una bitácora (log) de errores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Métodos para generar </a:t>
            </a:r>
            <a:r>
              <a:rPr lang="es-ES" altLang="es-MX" sz="2800" i="1" dirty="0"/>
              <a:t>errores de prueba </a:t>
            </a:r>
            <a:r>
              <a:rPr lang="es-ES" altLang="es-MX" sz="2800" dirty="0"/>
              <a:t>en ambientes controlados.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21CFBC-BEE9-4B3E-BC16-B515A78F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fallos</a:t>
            </a:r>
          </a:p>
        </p:txBody>
      </p:sp>
    </p:spTree>
    <p:extLst>
      <p:ext uri="{BB962C8B-B14F-4D97-AF65-F5344CB8AC3E}">
        <p14:creationId xmlns:p14="http://schemas.microsoft.com/office/powerpoint/2010/main" val="2128934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748145" y="2517867"/>
            <a:ext cx="10989426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La posibilidad de iniciar rutinas de auto verificación y la transmisión de datos de prueba a puertos específicos (test remotos)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Establecer opciones para valores de umbral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MX" sz="2800" dirty="0"/>
              <a:t>Activación de reinicios planificados (dirigidos a puertos, grupos de puertos o dispositivos específicos).</a:t>
            </a:r>
          </a:p>
          <a:p>
            <a:pPr marL="457200" indent="-457200" algn="just">
              <a:buSzTx/>
              <a:buFont typeface="Arial" panose="020B0604020202020204" pitchFamily="34" charset="0"/>
              <a:buChar char="•"/>
            </a:pPr>
            <a:r>
              <a:rPr lang="es-ES" altLang="es-MX" sz="2800" dirty="0"/>
              <a:t>Soporte de mecanismos de alarmas para reducir el número de eventos y para análisis de las causas de los problemas.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82F4EE-55EB-42CA-888D-FF968215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fallos</a:t>
            </a:r>
          </a:p>
        </p:txBody>
      </p:sp>
    </p:spTree>
    <p:extLst>
      <p:ext uri="{BB962C8B-B14F-4D97-AF65-F5344CB8AC3E}">
        <p14:creationId xmlns:p14="http://schemas.microsoft.com/office/powerpoint/2010/main" val="970909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1024128" y="3257760"/>
            <a:ext cx="9720072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s-ES" altLang="es-MX" sz="4400" dirty="0"/>
              <a:t>El punto de inicio para la discusión son los recursos de la compañía que vale la pena proteger.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3A3BCD-3661-4911-BFFA-87B24000A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seguridad</a:t>
            </a:r>
          </a:p>
        </p:txBody>
      </p:sp>
    </p:spTree>
    <p:extLst>
      <p:ext uri="{BB962C8B-B14F-4D97-AF65-F5344CB8AC3E}">
        <p14:creationId xmlns:p14="http://schemas.microsoft.com/office/powerpoint/2010/main" val="340679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1024127" y="1925034"/>
            <a:ext cx="10597065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ES" altLang="es-MX" sz="3200"/>
              <a:t>La información, la infraestructura de IT y los servicios son recursos valiosos que valen la pena proteger y están expuestos a amenazas o a un uso inadecuado. 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024127" y="4595020"/>
            <a:ext cx="10597065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s-ES" altLang="es-MX" sz="2800" dirty="0"/>
              <a:t>Son necesarias, para prevenir daños y perdidas, establecer las medidas de seguridad que busquen "enfrentar" las amenazas y riesgos obtenidos como resultado de los análisis de seguridad del sistema en red. </a:t>
            </a:r>
          </a:p>
        </p:txBody>
      </p:sp>
      <p:sp>
        <p:nvSpPr>
          <p:cNvPr id="40966" name="AutoShape 6"/>
          <p:cNvSpPr>
            <a:spLocks noChangeArrowheads="1"/>
          </p:cNvSpPr>
          <p:nvPr/>
        </p:nvSpPr>
        <p:spPr bwMode="auto">
          <a:xfrm rot="5400000">
            <a:off x="5998809" y="3864676"/>
            <a:ext cx="647700" cy="360362"/>
          </a:xfrm>
          <a:custGeom>
            <a:avLst/>
            <a:gdLst>
              <a:gd name="T0" fmla="*/ 436792530 w 21600"/>
              <a:gd name="T1" fmla="*/ 0 h 21600"/>
              <a:gd name="T2" fmla="*/ 0 w 21600"/>
              <a:gd name="T3" fmla="*/ 50150977 h 21600"/>
              <a:gd name="T4" fmla="*/ 436792530 w 21600"/>
              <a:gd name="T5" fmla="*/ 100301955 h 21600"/>
              <a:gd name="T6" fmla="*/ 582390279 w 21600"/>
              <a:gd name="T7" fmla="*/ 5015097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VE" alt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ABC6AC-27F4-4F3B-8222-703F9A86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seguridad</a:t>
            </a:r>
          </a:p>
        </p:txBody>
      </p:sp>
    </p:spTree>
    <p:extLst>
      <p:ext uri="{BB962C8B-B14F-4D97-AF65-F5344CB8AC3E}">
        <p14:creationId xmlns:p14="http://schemas.microsoft.com/office/powerpoint/2010/main" val="4211151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3082323" y="3552716"/>
            <a:ext cx="890463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ES" altLang="es-MX" sz="2800" dirty="0"/>
              <a:t>Suplantación de usuarios, </a:t>
            </a:r>
            <a:r>
              <a:rPr lang="es-ES" altLang="es-MX" sz="2800" i="1" dirty="0"/>
              <a:t>falsificación</a:t>
            </a:r>
            <a:r>
              <a:rPr lang="es-ES" altLang="es-MX" sz="2800" dirty="0"/>
              <a:t>, manipulación de mensajes, reconfiguración no autorizada, acceso no autorizado, virus, ataques de negación de servicios, entre otros.</a:t>
            </a:r>
          </a:p>
        </p:txBody>
      </p:sp>
      <p:sp>
        <p:nvSpPr>
          <p:cNvPr id="41991" name="Rectangle 6"/>
          <p:cNvSpPr>
            <a:spLocks noChangeArrowheads="1"/>
          </p:cNvSpPr>
          <p:nvPr/>
        </p:nvSpPr>
        <p:spPr bwMode="auto">
          <a:xfrm>
            <a:off x="3082323" y="1693098"/>
            <a:ext cx="853887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s-ES" altLang="es-MX" sz="2800" dirty="0"/>
              <a:t>Espionaje de información, a través de análisis de tráfico de la red hecho de forma oculta (husmeadores) para robo de información (como </a:t>
            </a:r>
            <a:r>
              <a:rPr lang="es-ES" altLang="es-MX" sz="2800" dirty="0" err="1"/>
              <a:t>passwords</a:t>
            </a:r>
            <a:r>
              <a:rPr lang="es-ES" altLang="es-MX" sz="2800" dirty="0"/>
              <a:t>).</a:t>
            </a:r>
          </a:p>
        </p:txBody>
      </p:sp>
      <p:sp>
        <p:nvSpPr>
          <p:cNvPr id="41992" name="Rectangle 7"/>
          <p:cNvSpPr>
            <a:spLocks noChangeArrowheads="1"/>
          </p:cNvSpPr>
          <p:nvPr/>
        </p:nvSpPr>
        <p:spPr bwMode="auto">
          <a:xfrm>
            <a:off x="767310" y="1908543"/>
            <a:ext cx="1470119" cy="954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s-ES" altLang="es-MX" sz="2800" dirty="0"/>
              <a:t>Ataques pasivos</a:t>
            </a:r>
          </a:p>
        </p:txBody>
      </p:sp>
      <p:sp>
        <p:nvSpPr>
          <p:cNvPr id="41993" name="Rectangle 8"/>
          <p:cNvSpPr>
            <a:spLocks noChangeArrowheads="1"/>
          </p:cNvSpPr>
          <p:nvPr/>
        </p:nvSpPr>
        <p:spPr bwMode="auto">
          <a:xfrm>
            <a:off x="741068" y="3795687"/>
            <a:ext cx="1470118" cy="954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s-ES" altLang="es-MX" sz="2800" dirty="0"/>
              <a:t>Ataques activos</a:t>
            </a:r>
          </a:p>
        </p:txBody>
      </p:sp>
      <p:sp>
        <p:nvSpPr>
          <p:cNvPr id="41994" name="AutoShape 10"/>
          <p:cNvSpPr>
            <a:spLocks noChangeArrowheads="1"/>
          </p:cNvSpPr>
          <p:nvPr/>
        </p:nvSpPr>
        <p:spPr bwMode="auto">
          <a:xfrm>
            <a:off x="2430854" y="2285945"/>
            <a:ext cx="431800" cy="288925"/>
          </a:xfrm>
          <a:custGeom>
            <a:avLst/>
            <a:gdLst>
              <a:gd name="T0" fmla="*/ 129420049 w 21600"/>
              <a:gd name="T1" fmla="*/ 0 h 21600"/>
              <a:gd name="T2" fmla="*/ 0 w 21600"/>
              <a:gd name="T3" fmla="*/ 25847549 h 21600"/>
              <a:gd name="T4" fmla="*/ 129420049 w 21600"/>
              <a:gd name="T5" fmla="*/ 51694910 h 21600"/>
              <a:gd name="T6" fmla="*/ 172560092 w 21600"/>
              <a:gd name="T7" fmla="*/ 25847549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VE" altLang="es-MX"/>
          </a:p>
        </p:txBody>
      </p:sp>
      <p:sp>
        <p:nvSpPr>
          <p:cNvPr id="41995" name="AutoShape 11"/>
          <p:cNvSpPr>
            <a:spLocks noChangeArrowheads="1"/>
          </p:cNvSpPr>
          <p:nvPr/>
        </p:nvSpPr>
        <p:spPr bwMode="auto">
          <a:xfrm>
            <a:off x="2430854" y="4128277"/>
            <a:ext cx="431800" cy="288925"/>
          </a:xfrm>
          <a:custGeom>
            <a:avLst/>
            <a:gdLst>
              <a:gd name="T0" fmla="*/ 129420049 w 21600"/>
              <a:gd name="T1" fmla="*/ 0 h 21600"/>
              <a:gd name="T2" fmla="*/ 0 w 21600"/>
              <a:gd name="T3" fmla="*/ 25847549 h 21600"/>
              <a:gd name="T4" fmla="*/ 129420049 w 21600"/>
              <a:gd name="T5" fmla="*/ 51694910 h 21600"/>
              <a:gd name="T6" fmla="*/ 172560092 w 21600"/>
              <a:gd name="T7" fmla="*/ 25847549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VE" altLang="es-MX"/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1785939" y="5476076"/>
            <a:ext cx="74866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es-ES" altLang="es-MX" sz="2800" dirty="0"/>
              <a:t>Mal funcionamiento de los recursos</a:t>
            </a:r>
          </a:p>
          <a:p>
            <a:pPr algn="just"/>
            <a:r>
              <a:rPr lang="es-ES" altLang="es-MX" sz="2800" dirty="0"/>
              <a:t>Respuestas de operación incorrectas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1255D7-F063-4F36-A411-9283A6ED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11809"/>
          </a:xfrm>
        </p:spPr>
        <p:txBody>
          <a:bodyPr/>
          <a:lstStyle/>
          <a:p>
            <a:r>
              <a:rPr lang="es-MX" dirty="0"/>
              <a:t>amenazas típicas</a:t>
            </a:r>
          </a:p>
        </p:txBody>
      </p:sp>
    </p:spTree>
    <p:extLst>
      <p:ext uri="{BB962C8B-B14F-4D97-AF65-F5344CB8AC3E}">
        <p14:creationId xmlns:p14="http://schemas.microsoft.com/office/powerpoint/2010/main" val="1017712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1024128" y="2212884"/>
            <a:ext cx="10380934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s-MX" altLang="es-MX" sz="4400" dirty="0"/>
              <a:t>La misión de la gestión de seguridad </a:t>
            </a:r>
            <a:r>
              <a:rPr lang="es-MX" altLang="es-MX" sz="4400" i="1" dirty="0"/>
              <a:t>es ofrecer mecanismos que faciliten el mantenimiento de políticas de seguridad (orientadas a la protección contra ataques de intrusos).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9BFD6-A52E-4C20-93AB-CD60E87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seguridad</a:t>
            </a:r>
          </a:p>
        </p:txBody>
      </p:sp>
    </p:spTree>
    <p:extLst>
      <p:ext uri="{BB962C8B-B14F-4D97-AF65-F5344CB8AC3E}">
        <p14:creationId xmlns:p14="http://schemas.microsoft.com/office/powerpoint/2010/main" val="1150919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98763" y="2333685"/>
            <a:ext cx="11421687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altLang="es-MX" sz="3600" dirty="0"/>
              <a:t>Realizar análisis de amenazas.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altLang="es-MX" sz="3600" dirty="0"/>
              <a:t>Definir e implementar políticas de seguridad.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altLang="es-MX" sz="3600" dirty="0"/>
              <a:t>Validación de la identidad (autenticación basada en firmas digitales, certificación).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altLang="es-MX" sz="3600" dirty="0"/>
              <a:t>Establecer e implementar controles de acceso.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altLang="es-MX" sz="3600" dirty="0"/>
              <a:t>Garantizar la confidencialidad (encriptación, personas autorizadas).</a:t>
            </a:r>
          </a:p>
          <a:p>
            <a:pPr algn="just" eaLnBrk="0" hangingPunct="0">
              <a:buClrTx/>
              <a:buSzTx/>
              <a:buFontTx/>
              <a:buNone/>
            </a:pPr>
            <a:endParaRPr lang="es-ES" altLang="es-MX" sz="36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A1A9B7-886A-4816-8733-D3B01106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la seguridad</a:t>
            </a:r>
          </a:p>
        </p:txBody>
      </p:sp>
    </p:spTree>
    <p:extLst>
      <p:ext uri="{BB962C8B-B14F-4D97-AF65-F5344CB8AC3E}">
        <p14:creationId xmlns:p14="http://schemas.microsoft.com/office/powerpoint/2010/main" val="13207906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565265" y="1957299"/>
            <a:ext cx="1105592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s-ES" altLang="es-MX" sz="3600" dirty="0"/>
              <a:t>Asegurar la integridad de los datos.</a:t>
            </a:r>
          </a:p>
          <a:p>
            <a:pPr algn="just"/>
            <a:r>
              <a:rPr lang="es-ES" altLang="es-MX" sz="3600" dirty="0"/>
              <a:t>Monitoreo de los sistemas para prevenir amenazas de seguridad.</a:t>
            </a:r>
          </a:p>
          <a:p>
            <a:pPr algn="just"/>
            <a:r>
              <a:rPr lang="es-ES" altLang="es-MX" sz="3600" dirty="0"/>
              <a:t>Identificación de recursos sensibles en la red, tales como ficheros o dispositivos </a:t>
            </a:r>
            <a:r>
              <a:rPr lang="es-ES" altLang="es-MX" sz="3600"/>
              <a:t>de comunicaciones.</a:t>
            </a:r>
            <a:endParaRPr lang="es-ES" altLang="es-MX" sz="3600" dirty="0"/>
          </a:p>
          <a:p>
            <a:pPr algn="just"/>
            <a:r>
              <a:rPr lang="es-ES" altLang="es-MX" sz="3600" dirty="0"/>
              <a:t>Elaborar reportes sobre el estado de la seguridad y su vulneración o intentos de vulneración.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56B9E31-49FB-49D9-95DC-8F82F686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877" y="341337"/>
            <a:ext cx="9720072" cy="1499616"/>
          </a:xfrm>
        </p:spPr>
        <p:txBody>
          <a:bodyPr/>
          <a:lstStyle/>
          <a:p>
            <a:r>
              <a:rPr lang="es-MX" dirty="0"/>
              <a:t>Gestión de la seguridad</a:t>
            </a:r>
          </a:p>
        </p:txBody>
      </p:sp>
    </p:spTree>
    <p:extLst>
      <p:ext uri="{BB962C8B-B14F-4D97-AF65-F5344CB8AC3E}">
        <p14:creationId xmlns:p14="http://schemas.microsoft.com/office/powerpoint/2010/main" val="21112573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6" y="2120901"/>
            <a:ext cx="3154363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5484813" y="2336801"/>
            <a:ext cx="361950" cy="366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VE" altLang="es-MX"/>
          </a:p>
        </p:txBody>
      </p:sp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1008614" y="4604862"/>
            <a:ext cx="4286250" cy="191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ES" altLang="es-MX" sz="2800">
                <a:solidFill>
                  <a:srgbClr val="292929"/>
                </a:solidFill>
              </a:rPr>
              <a:t>Fallos: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>
                <a:solidFill>
                  <a:srgbClr val="292929"/>
                </a:solidFill>
              </a:rPr>
              <a:t> En los medios de transmisión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>
                <a:solidFill>
                  <a:srgbClr val="292929"/>
                </a:solidFill>
              </a:rPr>
              <a:t> Equipos finales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None/>
            </a:pPr>
            <a:endParaRPr lang="es-ES" altLang="es-MX" b="0">
              <a:solidFill>
                <a:srgbClr val="292929"/>
              </a:solidFill>
            </a:endParaRPr>
          </a:p>
          <a:p>
            <a:pPr algn="l" eaLnBrk="1" hangingPunct="1">
              <a:buClrTx/>
              <a:buSzTx/>
              <a:buFontTx/>
              <a:buNone/>
            </a:pPr>
            <a:endParaRPr lang="es-ES" altLang="es-MX" b="0">
              <a:solidFill>
                <a:srgbClr val="292929"/>
              </a:solidFill>
            </a:endParaRPr>
          </a:p>
          <a:p>
            <a:pPr algn="l" eaLnBrk="1" hangingPunct="1">
              <a:buClrTx/>
              <a:buSzTx/>
              <a:buFontTx/>
              <a:buNone/>
            </a:pPr>
            <a:endParaRPr lang="es-ES" altLang="es-MX" b="0">
              <a:solidFill>
                <a:srgbClr val="292929"/>
              </a:solidFill>
            </a:endParaRPr>
          </a:p>
        </p:txBody>
      </p:sp>
      <p:sp>
        <p:nvSpPr>
          <p:cNvPr id="46086" name="Text Box 5"/>
          <p:cNvSpPr txBox="1">
            <a:spLocks noChangeArrowheads="1"/>
          </p:cNvSpPr>
          <p:nvPr/>
        </p:nvSpPr>
        <p:spPr bwMode="auto">
          <a:xfrm>
            <a:off x="7777163" y="2424114"/>
            <a:ext cx="4286250" cy="191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ES" altLang="es-MX" sz="2800">
                <a:solidFill>
                  <a:srgbClr val="292929"/>
                </a:solidFill>
              </a:rPr>
              <a:t>Configuración: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>
                <a:solidFill>
                  <a:srgbClr val="292929"/>
                </a:solidFill>
              </a:rPr>
              <a:t> En los parámetros de los equipos</a:t>
            </a:r>
          </a:p>
          <a:p>
            <a:pPr algn="l" eaLnBrk="1" hangingPunct="1">
              <a:buClrTx/>
              <a:buSzTx/>
              <a:buFontTx/>
              <a:buNone/>
            </a:pPr>
            <a:r>
              <a:rPr lang="es-ES" altLang="es-MX" b="0">
                <a:solidFill>
                  <a:srgbClr val="292929"/>
                </a:solidFill>
              </a:rPr>
              <a:t>      - Funciones</a:t>
            </a:r>
          </a:p>
          <a:p>
            <a:pPr algn="l" eaLnBrk="1" hangingPunct="1">
              <a:buClrTx/>
              <a:buSzTx/>
              <a:buFontTx/>
              <a:buNone/>
            </a:pPr>
            <a:r>
              <a:rPr lang="es-ES" altLang="es-MX" b="0">
                <a:solidFill>
                  <a:srgbClr val="292929"/>
                </a:solidFill>
              </a:rPr>
              <a:t>      - Autorización</a:t>
            </a:r>
          </a:p>
          <a:p>
            <a:pPr algn="l" eaLnBrk="1" hangingPunct="1">
              <a:buClrTx/>
              <a:buSzTx/>
              <a:buFontTx/>
              <a:buNone/>
            </a:pPr>
            <a:r>
              <a:rPr lang="es-ES" altLang="es-MX" b="0">
                <a:solidFill>
                  <a:srgbClr val="292929"/>
                </a:solidFill>
              </a:rPr>
              <a:t>      - Protocolo</a:t>
            </a:r>
          </a:p>
          <a:p>
            <a:pPr algn="l" eaLnBrk="1" hangingPunct="1">
              <a:buClrTx/>
              <a:buSzTx/>
              <a:buFontTx/>
              <a:buNone/>
            </a:pPr>
            <a:r>
              <a:rPr lang="es-ES" altLang="es-MX" b="0">
                <a:solidFill>
                  <a:srgbClr val="292929"/>
                </a:solidFill>
              </a:rPr>
              <a:t>      - Conexión</a:t>
            </a:r>
          </a:p>
        </p:txBody>
      </p:sp>
      <p:sp>
        <p:nvSpPr>
          <p:cNvPr id="46087" name="Text Box 6"/>
          <p:cNvSpPr txBox="1">
            <a:spLocks noChangeArrowheads="1"/>
          </p:cNvSpPr>
          <p:nvPr/>
        </p:nvSpPr>
        <p:spPr bwMode="auto">
          <a:xfrm>
            <a:off x="8276620" y="4604862"/>
            <a:ext cx="3287336" cy="191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ES" altLang="es-MX" sz="2800" dirty="0">
                <a:solidFill>
                  <a:srgbClr val="292929"/>
                </a:solidFill>
              </a:rPr>
              <a:t>Desempeño: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 dirty="0">
                <a:solidFill>
                  <a:srgbClr val="292929"/>
                </a:solidFill>
              </a:rPr>
              <a:t> Estadísticas de las fallas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 dirty="0">
                <a:solidFill>
                  <a:srgbClr val="292929"/>
                </a:solidFill>
              </a:rPr>
              <a:t> Generación de reportes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 dirty="0">
                <a:solidFill>
                  <a:srgbClr val="292929"/>
                </a:solidFill>
              </a:rPr>
              <a:t> Calidad de Servicios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 dirty="0">
                <a:solidFill>
                  <a:srgbClr val="292929"/>
                </a:solidFill>
              </a:rPr>
              <a:t> Cuellos de Botellas</a:t>
            </a:r>
          </a:p>
          <a:p>
            <a:pPr algn="l" eaLnBrk="1" hangingPunct="1">
              <a:buClrTx/>
              <a:buSzTx/>
              <a:buFontTx/>
              <a:buNone/>
            </a:pPr>
            <a:endParaRPr lang="es-ES" altLang="es-MX" b="0" dirty="0">
              <a:solidFill>
                <a:srgbClr val="292929"/>
              </a:solidFill>
            </a:endParaRPr>
          </a:p>
        </p:txBody>
      </p:sp>
      <p:sp>
        <p:nvSpPr>
          <p:cNvPr id="46088" name="Text Box 7"/>
          <p:cNvSpPr txBox="1">
            <a:spLocks noChangeArrowheads="1"/>
          </p:cNvSpPr>
          <p:nvPr/>
        </p:nvSpPr>
        <p:spPr bwMode="auto">
          <a:xfrm>
            <a:off x="1062039" y="1739267"/>
            <a:ext cx="4286250" cy="191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ES" altLang="es-MX" sz="2800" dirty="0">
                <a:solidFill>
                  <a:srgbClr val="292929"/>
                </a:solidFill>
              </a:rPr>
              <a:t>Seguridad: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 dirty="0">
                <a:solidFill>
                  <a:srgbClr val="292929"/>
                </a:solidFill>
              </a:rPr>
              <a:t> En los Sistemas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 dirty="0">
                <a:solidFill>
                  <a:srgbClr val="292929"/>
                </a:solidFill>
              </a:rPr>
              <a:t> Ataques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 dirty="0">
                <a:solidFill>
                  <a:srgbClr val="292929"/>
                </a:solidFill>
              </a:rPr>
              <a:t> Comportamiento inadecuado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 dirty="0">
                <a:solidFill>
                  <a:srgbClr val="292929"/>
                </a:solidFill>
              </a:rPr>
              <a:t> Reconfiguración no autorizada</a:t>
            </a:r>
          </a:p>
          <a:p>
            <a:pPr algn="l" eaLnBrk="1" hangingPunct="1">
              <a:buClrTx/>
              <a:buSzTx/>
              <a:buFontTx/>
              <a:buNone/>
            </a:pPr>
            <a:endParaRPr lang="es-ES" altLang="es-MX" b="0" dirty="0">
              <a:solidFill>
                <a:srgbClr val="292929"/>
              </a:solidFill>
            </a:endParaRPr>
          </a:p>
        </p:txBody>
      </p:sp>
      <p:sp>
        <p:nvSpPr>
          <p:cNvPr id="46089" name="Text Box 8"/>
          <p:cNvSpPr txBox="1">
            <a:spLocks noChangeArrowheads="1"/>
          </p:cNvSpPr>
          <p:nvPr/>
        </p:nvSpPr>
        <p:spPr bwMode="auto">
          <a:xfrm>
            <a:off x="5484813" y="515638"/>
            <a:ext cx="2714625" cy="135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s-ES" altLang="es-MX" sz="2800" dirty="0">
                <a:solidFill>
                  <a:srgbClr val="292929"/>
                </a:solidFill>
              </a:rPr>
              <a:t>Contabilidad: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 dirty="0">
                <a:solidFill>
                  <a:srgbClr val="292929"/>
                </a:solidFill>
              </a:rPr>
              <a:t> De los dispositivos </a:t>
            </a:r>
          </a:p>
          <a:p>
            <a:pPr algn="l" eaLnBrk="1" hangingPunct="1">
              <a:buClr>
                <a:srgbClr val="292929"/>
              </a:buClr>
              <a:buFont typeface="Arial" panose="020B0604020202020204" pitchFamily="34" charset="0"/>
              <a:buChar char="•"/>
            </a:pPr>
            <a:r>
              <a:rPr lang="es-ES" altLang="es-MX" b="0" dirty="0">
                <a:solidFill>
                  <a:srgbClr val="292929"/>
                </a:solidFill>
              </a:rPr>
              <a:t> Recursos</a:t>
            </a:r>
          </a:p>
          <a:p>
            <a:pPr algn="l" eaLnBrk="1" hangingPunct="1">
              <a:buClrTx/>
              <a:buSzTx/>
              <a:buFontTx/>
              <a:buNone/>
            </a:pPr>
            <a:endParaRPr lang="es-ES" altLang="es-MX" b="0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8510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914400" y="6302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Funcionamiento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09601" y="1600201"/>
            <a:ext cx="10748399" cy="25011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/>
              <a:t> 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00" y="2556301"/>
            <a:ext cx="10668000" cy="420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1177258"/>
      </p:ext>
    </p:extLst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850900" y="5667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ACTIVIDAD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09600" y="2590800"/>
            <a:ext cx="10972800" cy="28721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just">
              <a:buNone/>
            </a:pPr>
            <a:r>
              <a:rPr lang="es" sz="3400" dirty="0"/>
              <a:t>A continuación se mostrarán imágenes y una descripción de un problema. Asocie dicha representación a alguna de los c</a:t>
            </a:r>
            <a:r>
              <a:rPr lang="es-MX" sz="3400" dirty="0" err="1"/>
              <a:t>inco</a:t>
            </a:r>
            <a:r>
              <a:rPr lang="es" sz="3400" dirty="0"/>
              <a:t> tipos de administración. Y proponga una acción para resolverla.</a:t>
            </a:r>
          </a:p>
        </p:txBody>
      </p:sp>
    </p:spTree>
    <p:extLst>
      <p:ext uri="{BB962C8B-B14F-4D97-AF65-F5344CB8AC3E}">
        <p14:creationId xmlns:p14="http://schemas.microsoft.com/office/powerpoint/2010/main" val="459904842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914400" y="630934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# UNO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s" sz="3200" b="1"/>
              <a:t>Un intruso conecta su cable fast ethernet a tu switch y obtiene conexión.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034" y="3091267"/>
            <a:ext cx="3308565" cy="3308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995311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990600" y="588084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# DOS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s" sz="3200"/>
              <a:t>Se acaba de instalar un nuevo servicio web y no se conoce cómo se comportarán los usuarios al utilizarlo.</a:t>
            </a: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l="3050" t="2770" r="-3049" b="-2770"/>
          <a:stretch/>
        </p:blipFill>
        <p:spPr>
          <a:xfrm>
            <a:off x="3595000" y="3005567"/>
            <a:ext cx="5511733" cy="3671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9213224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77900" y="524351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# TRES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s" sz="3200"/>
              <a:t>Un nodo de la red está recibiendo demasiadas peticiones mientras que otros nodos casi no poseen tráfico.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l="13012" t="11914" r="24339" b="14723"/>
          <a:stretch/>
        </p:blipFill>
        <p:spPr>
          <a:xfrm>
            <a:off x="3852434" y="2878101"/>
            <a:ext cx="4201132" cy="368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133002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863600" y="573701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# CUATRO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s" sz="3200" b="1"/>
              <a:t>Una terminal registrada previamente vía MAC por ti intenta acceder a datos críticos que no le incumben.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634" y="2976801"/>
            <a:ext cx="5864733" cy="329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52606"/>
      </p:ext>
    </p:extLst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965200" y="653833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# CINCO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s" sz="3200" b="1"/>
              <a:t>Se esta recibiendo una gran cantidad de peticiones de parte de una sola terminal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434" y="3137064"/>
            <a:ext cx="5236100" cy="2926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816185"/>
      </p:ext>
    </p:extLst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66198" y="6048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# SEIS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s" sz="3200"/>
              <a:t>Se ha realizado un cambio de configuración de la red y se necesita conocer cómo se comportará bajo diversos escenarios.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965" y="3229568"/>
            <a:ext cx="5165267" cy="343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142684"/>
      </p:ext>
    </p:extLst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889000" y="503701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# SIETE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s" sz="3200"/>
              <a:t>En una red se necesita administrar el ancho de banda para evitar fallas en horas pico.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867" y="2836800"/>
            <a:ext cx="4974667" cy="373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80054"/>
      </p:ext>
    </p:extLst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51533" y="69776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#OCHO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l="51602" t="10591" r="-14562" b="-16400"/>
          <a:stretch/>
        </p:blipFill>
        <p:spPr>
          <a:xfrm>
            <a:off x="4212550" y="3266333"/>
            <a:ext cx="4708165" cy="35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1141534" y="1840967"/>
            <a:ext cx="10192799" cy="89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es" sz="3200">
                <a:solidFill>
                  <a:srgbClr val="212121"/>
                </a:solidFill>
              </a:rPr>
              <a:t>Pérdida de conectividad entre los procesos de protocolo de enrutamiento en los routers.</a:t>
            </a:r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98291778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876300" y="6810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#nueve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09600" y="2097733"/>
            <a:ext cx="10972800" cy="108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s" sz="4400" dirty="0"/>
              <a:t>Cambio de estado de un puerto.</a:t>
            </a:r>
          </a:p>
        </p:txBody>
      </p:sp>
    </p:spTree>
    <p:extLst>
      <p:ext uri="{BB962C8B-B14F-4D97-AF65-F5344CB8AC3E}">
        <p14:creationId xmlns:p14="http://schemas.microsoft.com/office/powerpoint/2010/main" val="516893807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965200" y="696700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Funcionamiento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2003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/>
              <a:t> 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79600"/>
            <a:ext cx="10668000" cy="416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281149"/>
      </p:ext>
    </p:extLst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939800" y="6429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#Diez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09601" y="1600201"/>
            <a:ext cx="10791999" cy="17331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45833"/>
              <a:buNone/>
            </a:pPr>
            <a:r>
              <a:rPr lang="es" sz="3200" b="1"/>
              <a:t>¿Por qué se beneficia un administrador de red de disponer de herramientas de gestión de red? </a:t>
            </a:r>
          </a:p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241200"/>
      </p:ext>
    </p:extLst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812800" y="6810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Bibliografía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596900" y="2235200"/>
            <a:ext cx="10972800" cy="40405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 sz="1867" b="1" dirty="0"/>
              <a:t>Comandos trap oracle</a:t>
            </a:r>
          </a:p>
          <a:p>
            <a:pPr>
              <a:buNone/>
            </a:pPr>
            <a:r>
              <a:rPr lang="es" sz="1867" b="1" u="sng" dirty="0">
                <a:solidFill>
                  <a:schemeClr val="hlink"/>
                </a:solidFill>
                <a:hlinkClick r:id="rId3"/>
              </a:rPr>
              <a:t>http://docs.oracle.com/cd/E28221_03/es/E50682/html/snmptraps.htm</a:t>
            </a:r>
          </a:p>
          <a:p>
            <a:pPr>
              <a:buNone/>
            </a:pPr>
            <a:endParaRPr sz="1867" b="1" dirty="0"/>
          </a:p>
          <a:p>
            <a:pPr>
              <a:buNone/>
            </a:pPr>
            <a:r>
              <a:rPr lang="es" sz="1600" b="1" i="1" dirty="0"/>
              <a:t>Redes de Computadoras, 5ta Edición - James F. Kurose &amp; Keith W</a:t>
            </a:r>
          </a:p>
          <a:p>
            <a:pPr>
              <a:buNone/>
            </a:pPr>
            <a:endParaRPr sz="1600" b="1" i="1" dirty="0"/>
          </a:p>
          <a:p>
            <a:pPr>
              <a:buNone/>
            </a:pPr>
            <a:r>
              <a:rPr lang="es" sz="1600" b="1" i="1" dirty="0">
                <a:hlinkClick r:id="rId4"/>
              </a:rPr>
              <a:t>http://www.cisco.com/c/en/us/td/docs/net_mgmt/prime/collaboration/9-0/fault_mgmt/guide/pc_fm/fm_ov_pc.html</a:t>
            </a:r>
            <a:endParaRPr lang="es" sz="1600" b="1" i="1" dirty="0"/>
          </a:p>
          <a:p>
            <a:pPr>
              <a:buNone/>
            </a:pPr>
            <a:endParaRPr lang="es" sz="1600" b="1" i="1" dirty="0"/>
          </a:p>
          <a:p>
            <a:pPr>
              <a:buNone/>
            </a:pPr>
            <a:r>
              <a:rPr lang="es-MX" sz="1600" dirty="0"/>
              <a:t>En colaboración con los grupos 4CM1, 4CM2, 4CV4 periodo 2014-2015/2</a:t>
            </a:r>
          </a:p>
          <a:p>
            <a:pPr>
              <a:buNone/>
            </a:pPr>
            <a:endParaRPr lang="es" sz="1600" b="1" i="1" dirty="0"/>
          </a:p>
        </p:txBody>
      </p:sp>
    </p:spTree>
    <p:extLst>
      <p:ext uri="{BB962C8B-B14F-4D97-AF65-F5344CB8AC3E}">
        <p14:creationId xmlns:p14="http://schemas.microsoft.com/office/powerpoint/2010/main" val="4258794417"/>
      </p:ext>
    </p:extLst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DACBB-C432-4F66-B268-79B82D97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COnfiguración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C2F593-C35A-4BAA-BB47-343992C7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El termino puede tener mas de un significado dependiendo del contexto, puede ser:</a:t>
            </a:r>
          </a:p>
          <a:p>
            <a:pPr lvl="1"/>
            <a:r>
              <a:rPr lang="es-MX" sz="2400" dirty="0"/>
              <a:t>Una descripción de un sistema distribuido.</a:t>
            </a:r>
          </a:p>
          <a:p>
            <a:pPr lvl="1"/>
            <a:r>
              <a:rPr lang="es-MX" sz="2400" dirty="0"/>
              <a:t>Un proceso para manipular la estructura del sistema distribuido.</a:t>
            </a:r>
          </a:p>
          <a:p>
            <a:pPr lvl="1"/>
            <a:r>
              <a:rPr lang="es-MX" sz="2400" dirty="0"/>
              <a:t>El resultado del proceso de configuración.</a:t>
            </a:r>
          </a:p>
        </p:txBody>
      </p:sp>
    </p:spTree>
    <p:extLst>
      <p:ext uri="{BB962C8B-B14F-4D97-AF65-F5344CB8AC3E}">
        <p14:creationId xmlns:p14="http://schemas.microsoft.com/office/powerpoint/2010/main" val="406024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DACBB-C432-4F66-B268-79B82D97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Descripción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C2F593-C35A-4BAA-BB47-343992C7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Significa la descripción de un sistema distribuido basado en su ubicación física o geográfica de los recursos, que incluye como están conectados y sus relaciones lógicas.</a:t>
            </a:r>
          </a:p>
        </p:txBody>
      </p:sp>
    </p:spTree>
    <p:extLst>
      <p:ext uri="{BB962C8B-B14F-4D97-AF65-F5344CB8AC3E}">
        <p14:creationId xmlns:p14="http://schemas.microsoft.com/office/powerpoint/2010/main" val="2090373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DACBB-C432-4F66-B268-79B82D97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C2F593-C35A-4BAA-BB47-343992C7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Define un proceso para manipular la estructura del sistema distribuido donde se establecen o modifican parámetros que controla la operación del sistema y ajustan el ambiente requerido para su operación.</a:t>
            </a:r>
          </a:p>
        </p:txBody>
      </p:sp>
    </p:spTree>
    <p:extLst>
      <p:ext uri="{BB962C8B-B14F-4D97-AF65-F5344CB8AC3E}">
        <p14:creationId xmlns:p14="http://schemas.microsoft.com/office/powerpoint/2010/main" val="4169717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DACBB-C432-4F66-B268-79B82D97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C2F593-C35A-4BAA-BB47-343992C7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Se entiende como el resultado del proceso de configuración, el sistema generado (configurado) en el sentido de ciertos valores de los parámetros que son característicos para la operación normal del recurso.</a:t>
            </a:r>
          </a:p>
        </p:txBody>
      </p:sp>
    </p:spTree>
    <p:extLst>
      <p:ext uri="{BB962C8B-B14F-4D97-AF65-F5344CB8AC3E}">
        <p14:creationId xmlns:p14="http://schemas.microsoft.com/office/powerpoint/2010/main" val="2940115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5B05B-C2D0-4A2E-9FBD-A6592F91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Aspectos de la configuración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67071D-2E21-402C-8236-2CFB3F90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Lugar donde se realiza la configuración</a:t>
            </a:r>
          </a:p>
          <a:p>
            <a:r>
              <a:rPr lang="es-MX" dirty="0"/>
              <a:t>Almacenamiento de la configuración</a:t>
            </a:r>
          </a:p>
          <a:p>
            <a:r>
              <a:rPr lang="es-MX" dirty="0"/>
              <a:t>Validez de una configuración</a:t>
            </a:r>
          </a:p>
          <a:p>
            <a:pPr lvl="1"/>
            <a:r>
              <a:rPr lang="es-MX" dirty="0"/>
              <a:t>Configuración estática</a:t>
            </a:r>
          </a:p>
          <a:p>
            <a:pPr lvl="1"/>
            <a:r>
              <a:rPr lang="es-MX" dirty="0"/>
              <a:t>Configuración dinámica</a:t>
            </a:r>
          </a:p>
          <a:p>
            <a:r>
              <a:rPr lang="es-MX" dirty="0"/>
              <a:t>Interface de usuario del configurador</a:t>
            </a:r>
          </a:p>
        </p:txBody>
      </p:sp>
    </p:spTree>
    <p:extLst>
      <p:ext uri="{BB962C8B-B14F-4D97-AF65-F5344CB8AC3E}">
        <p14:creationId xmlns:p14="http://schemas.microsoft.com/office/powerpoint/2010/main" val="958412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C287B-C431-433D-9DA8-0A492F8B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Implicaciones de la Administración de la configuración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14792B-C4BF-4D24-A50D-CD94E999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Establecer parámetros</a:t>
            </a:r>
          </a:p>
          <a:p>
            <a:r>
              <a:rPr lang="es-MX" dirty="0"/>
              <a:t>Definir valores de umbral (</a:t>
            </a:r>
            <a:r>
              <a:rPr lang="es-MX" dirty="0" err="1"/>
              <a:t>threshold</a:t>
            </a:r>
            <a:r>
              <a:rPr lang="es-MX" dirty="0"/>
              <a:t>)</a:t>
            </a:r>
          </a:p>
          <a:p>
            <a:r>
              <a:rPr lang="es-MX" dirty="0"/>
              <a:t>Establecer filtros</a:t>
            </a:r>
          </a:p>
          <a:p>
            <a:r>
              <a:rPr lang="es-MX" dirty="0"/>
              <a:t>Asignar nombres a los objetos administrados</a:t>
            </a:r>
          </a:p>
          <a:p>
            <a:r>
              <a:rPr lang="es-MX" dirty="0"/>
              <a:t>Proveer la documentación de cambios</a:t>
            </a:r>
          </a:p>
          <a:p>
            <a:r>
              <a:rPr lang="es-MX" dirty="0"/>
              <a:t>Cambiar configuraciones</a:t>
            </a:r>
          </a:p>
        </p:txBody>
      </p:sp>
    </p:spTree>
    <p:extLst>
      <p:ext uri="{BB962C8B-B14F-4D97-AF65-F5344CB8AC3E}">
        <p14:creationId xmlns:p14="http://schemas.microsoft.com/office/powerpoint/2010/main" val="3537272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455886-3A6B-4F3F-8507-EDAB1B6D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Herramientas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B8E8B4-E4C7-4718-80F9-FED59ABED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Autotopológicas</a:t>
            </a:r>
            <a:r>
              <a:rPr lang="es-MX" dirty="0"/>
              <a:t> y autodescubrimiento de componentes de la red</a:t>
            </a:r>
          </a:p>
          <a:p>
            <a:r>
              <a:rPr lang="es-MX" dirty="0"/>
              <a:t>Sistema para la documentación de las configuraciones</a:t>
            </a:r>
          </a:p>
          <a:p>
            <a:r>
              <a:rPr lang="es-MX" dirty="0"/>
              <a:t>Herramientas para generar mapas de red para visualizar datos de configuración</a:t>
            </a:r>
          </a:p>
          <a:p>
            <a:r>
              <a:rPr lang="es-MX" dirty="0"/>
              <a:t>Herramientas para activar sistemas de </a:t>
            </a:r>
            <a:r>
              <a:rPr lang="es-MX" dirty="0" err="1"/>
              <a:t>backup</a:t>
            </a:r>
            <a:r>
              <a:rPr lang="es-MX" dirty="0"/>
              <a:t> de la configuración actual.</a:t>
            </a:r>
          </a:p>
          <a:p>
            <a:r>
              <a:rPr lang="es-MX" dirty="0"/>
              <a:t>Herramientas para establecer e invocar parámetros de configuración y estados</a:t>
            </a:r>
          </a:p>
          <a:p>
            <a:r>
              <a:rPr lang="es-MX" dirty="0"/>
              <a:t>Herramientas para distribuir software y controlar uso de licencias</a:t>
            </a:r>
          </a:p>
          <a:p>
            <a:r>
              <a:rPr lang="es-MX" dirty="0"/>
              <a:t>Herramientas para supervisas y controlar la autorización</a:t>
            </a:r>
          </a:p>
        </p:txBody>
      </p:sp>
    </p:spTree>
    <p:extLst>
      <p:ext uri="{BB962C8B-B14F-4D97-AF65-F5344CB8AC3E}">
        <p14:creationId xmlns:p14="http://schemas.microsoft.com/office/powerpoint/2010/main" val="4253247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5769B-578A-4CD6-BA88-0842FDF5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Administración de fallas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61284A-235A-4A5E-A027-FF8BE96D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administración de fallas está relacionada con la detección, aislamiento y eliminación de comportamientos anormales del sistema. </a:t>
            </a:r>
          </a:p>
          <a:p>
            <a:r>
              <a:rPr lang="es-ES" dirty="0"/>
              <a:t>Identificar y hacer el seguimiento de las fallas es un problema operacional importante en todos los sistemas de procesamiento de datos. </a:t>
            </a:r>
          </a:p>
        </p:txBody>
      </p:sp>
    </p:spTree>
    <p:extLst>
      <p:ext uri="{BB962C8B-B14F-4D97-AF65-F5344CB8AC3E}">
        <p14:creationId xmlns:p14="http://schemas.microsoft.com/office/powerpoint/2010/main" val="348919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5F11C-342F-4021-B82E-3C43BE71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fallas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53715E-291A-467B-AA18-01429648F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4985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5769B-578A-4CD6-BA88-0842FDF5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Administración de fallas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61284A-235A-4A5E-A027-FF8BE96D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Comparado con sistemas no conectados a una red, la administración de fallas en redes de computadores y sistemas distribuidos es más difícil por una diversidad de </a:t>
            </a:r>
            <a:r>
              <a:rPr lang="es-ES" dirty="0" err="1"/>
              <a:t>de</a:t>
            </a:r>
            <a:r>
              <a:rPr lang="es-ES" dirty="0"/>
              <a:t> razones que incluyen, entre otros:</a:t>
            </a:r>
          </a:p>
          <a:p>
            <a:pPr lvl="1"/>
            <a:r>
              <a:rPr lang="es-ES" dirty="0"/>
              <a:t>El mayor número de componentes involucrados, </a:t>
            </a:r>
          </a:p>
          <a:p>
            <a:pPr lvl="1"/>
            <a:r>
              <a:rPr lang="es-ES" dirty="0"/>
              <a:t>La amplia distribución física de los recursos, </a:t>
            </a:r>
          </a:p>
          <a:p>
            <a:pPr lvl="1"/>
            <a:r>
              <a:rPr lang="es-ES" dirty="0"/>
              <a:t>La heterogeneidad de los componentes de hardware/software y</a:t>
            </a:r>
          </a:p>
          <a:p>
            <a:pPr lvl="1"/>
            <a:r>
              <a:rPr lang="es-ES" dirty="0"/>
              <a:t>Las diferentes unidades de la organización involucradas (diferentes personas). Una falla puede ser definida como una desviación de las metas operacionales establecidas, de las funciones del sistema o de los servicios. Los mensajes sobre las fallas son dados a conocer por el mismo componente o por los usuarios del sistema.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74474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5769B-578A-4CD6-BA88-0842FDF5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Administración de fallas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61284A-235A-4A5E-A027-FF8BE96D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Una falla puede ser definida como una desviación de las metas operacionales establecidas, de las funciones del sistema o de los servicios. </a:t>
            </a:r>
          </a:p>
          <a:p>
            <a:r>
              <a:rPr lang="es-ES" dirty="0"/>
              <a:t>Los mensajes sobre las fallas son dados a conocer por el mismo componente o por los usuarios del sistema.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90028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63600" y="6429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Administración de fallas	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09600" y="1993900"/>
            <a:ext cx="10972800" cy="4662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 dirty="0">
                <a:solidFill>
                  <a:srgbClr val="1155CC"/>
                </a:solidFill>
              </a:rPr>
              <a:t>Objetivo</a:t>
            </a:r>
            <a:r>
              <a:rPr lang="es" dirty="0"/>
              <a:t> : </a:t>
            </a:r>
            <a:r>
              <a:rPr lang="es" sz="3200" dirty="0"/>
              <a:t> registrar, detectar y contrarrestar las condiciones de fallo de la red.</a:t>
            </a:r>
          </a:p>
          <a:p>
            <a:pPr>
              <a:buNone/>
            </a:pPr>
            <a:endParaRPr sz="3200" dirty="0"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694" y="3319100"/>
            <a:ext cx="3753405" cy="30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134" y="3319100"/>
            <a:ext cx="4435765" cy="303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023142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61333" y="524464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/>
              <a:t>¿Qué implica administrar fallas?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68" y="1716332"/>
            <a:ext cx="4090065" cy="243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901" y="1716334"/>
            <a:ext cx="3529231" cy="26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547600" y="4451800"/>
            <a:ext cx="3636800" cy="75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s" sz="2400"/>
              <a:t>Identificación del problema</a:t>
            </a:r>
          </a:p>
          <a:p>
            <a:pPr marL="609585" indent="-423323">
              <a:buClr>
                <a:srgbClr val="000000"/>
              </a:buClr>
              <a:buSzPct val="116666"/>
              <a:buFont typeface="Arial"/>
              <a:buChar char="●"/>
            </a:pPr>
            <a:r>
              <a:rPr lang="es" sz="1600">
                <a:solidFill>
                  <a:schemeClr val="dk1"/>
                </a:solidFill>
              </a:rPr>
              <a:t>Sondeo regular de los elementos de la red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4696533" y="4451801"/>
            <a:ext cx="3102400" cy="2227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s" sz="2400" dirty="0"/>
              <a:t>Crea, aprueba la solución y se propaga</a:t>
            </a:r>
          </a:p>
          <a:p>
            <a:pPr marL="609585" indent="-406390" algn="just">
              <a:lnSpc>
                <a:spcPct val="8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s" sz="1600" dirty="0">
                <a:solidFill>
                  <a:schemeClr val="dk1"/>
                </a:solidFill>
              </a:rPr>
              <a:t>Establecer el “dominio de fallo”</a:t>
            </a:r>
          </a:p>
          <a:p>
            <a:pPr marL="609585" indent="-406390" algn="just">
              <a:lnSpc>
                <a:spcPct val="8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s" sz="1600" dirty="0">
                <a:solidFill>
                  <a:schemeClr val="dk1"/>
                </a:solidFill>
              </a:rPr>
              <a:t>Diagnosis de los componentes de la red</a:t>
            </a:r>
          </a:p>
          <a:p>
            <a:endParaRPr sz="2400" dirty="0"/>
          </a:p>
        </p:txBody>
      </p:sp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9401" y="1746234"/>
            <a:ext cx="2214433" cy="222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8458400" y="4302634"/>
            <a:ext cx="3529200" cy="2227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s" sz="2400"/>
              <a:t>Resolución del problema y documentación</a:t>
            </a:r>
          </a:p>
          <a:p>
            <a:pPr marL="609585" indent="-406390" algn="just">
              <a:lnSpc>
                <a:spcPct val="8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s" sz="1600">
                <a:solidFill>
                  <a:schemeClr val="dk1"/>
                </a:solidFill>
              </a:rPr>
              <a:t>Asignación de recursos para resolver fallas</a:t>
            </a:r>
          </a:p>
          <a:p>
            <a:pPr marL="609585" indent="-406390" algn="just">
              <a:lnSpc>
                <a:spcPct val="8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s" sz="1600">
                <a:solidFill>
                  <a:schemeClr val="dk1"/>
                </a:solidFill>
              </a:rPr>
              <a:t>Determinación de prioridades</a:t>
            </a:r>
          </a:p>
          <a:p>
            <a:pPr algn="just">
              <a:lnSpc>
                <a:spcPct val="85000"/>
              </a:lnSpc>
              <a:spcBef>
                <a:spcPts val="400"/>
              </a:spcBef>
            </a:pPr>
            <a:endParaRPr sz="2400"/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46672040"/>
      </p:ext>
    </p:extLst>
  </p:cSld>
  <p:clrMapOvr>
    <a:masterClrMapping/>
  </p:clrMapOvr>
  <p:transition spd="slow">
    <p:cut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573</TotalTime>
  <Words>2803</Words>
  <Application>Microsoft Office PowerPoint</Application>
  <PresentationFormat>Panorámica</PresentationFormat>
  <Paragraphs>342</Paragraphs>
  <Slides>71</Slides>
  <Notes>53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8" baseType="lpstr">
      <vt:lpstr>Arial</vt:lpstr>
      <vt:lpstr>Calibri</vt:lpstr>
      <vt:lpstr>Tw Cen MT</vt:lpstr>
      <vt:lpstr>Tw Cen MT Condensed</vt:lpstr>
      <vt:lpstr>Verdana</vt:lpstr>
      <vt:lpstr>Wingdings 3</vt:lpstr>
      <vt:lpstr>Integral</vt:lpstr>
      <vt:lpstr>Administración de fallas  Administración de rendimiento Administración de configuración Administración de seguridad Administración de la contabilidad</vt:lpstr>
      <vt:lpstr>FCAPS</vt:lpstr>
      <vt:lpstr>FCAPS</vt:lpstr>
      <vt:lpstr>Acciones básicas</vt:lpstr>
      <vt:lpstr>Funcionamiento</vt:lpstr>
      <vt:lpstr>Funcionamiento</vt:lpstr>
      <vt:lpstr>Gestión de fallas</vt:lpstr>
      <vt:lpstr>Administración de fallas </vt:lpstr>
      <vt:lpstr>¿Qué implica administrar fallas?</vt:lpstr>
      <vt:lpstr>¿Quién detecta el problema?</vt:lpstr>
      <vt:lpstr>¿Qué pasos se deben seguir? (1/2)</vt:lpstr>
      <vt:lpstr>¿Qué pasos se deben seguir? (2/2)</vt:lpstr>
      <vt:lpstr>Gestión de configuración</vt:lpstr>
      <vt:lpstr>Administración de configuraciones </vt:lpstr>
      <vt:lpstr>¿Cómo empiezo a administrar?</vt:lpstr>
      <vt:lpstr>¿Qué herramientas hay?</vt:lpstr>
      <vt:lpstr>Gestión del rendimiento</vt:lpstr>
      <vt:lpstr>Administración de rendimiento</vt:lpstr>
      <vt:lpstr>¿Qué define el rendimiento?</vt:lpstr>
      <vt:lpstr>¿Qué implica administrar rendimiento?</vt:lpstr>
      <vt:lpstr>¿Qué implica administrar rendimiento?</vt:lpstr>
      <vt:lpstr>¿Qué implica administrar rendimiento?</vt:lpstr>
      <vt:lpstr>Gestión de la seguridad</vt:lpstr>
      <vt:lpstr>Administración de seguridad</vt:lpstr>
      <vt:lpstr>¿Qué implica administrar la seguridad?</vt:lpstr>
      <vt:lpstr>Gestión de contabilidad</vt:lpstr>
      <vt:lpstr>¿Qué tiene que ver la contabilidad y las redes?</vt:lpstr>
      <vt:lpstr>En resumen</vt:lpstr>
      <vt:lpstr>Presentación de PowerPoint</vt:lpstr>
      <vt:lpstr>Gestión de configuración</vt:lpstr>
      <vt:lpstr>Gestión de configuración</vt:lpstr>
      <vt:lpstr>Presentación de PowerPoint</vt:lpstr>
      <vt:lpstr>Gestión de rendimiento</vt:lpstr>
      <vt:lpstr>Gestión de rendimiento</vt:lpstr>
      <vt:lpstr>Presentación de PowerPoint</vt:lpstr>
      <vt:lpstr>Gestión de contabilidad</vt:lpstr>
      <vt:lpstr>Gestión de contabilidad</vt:lpstr>
      <vt:lpstr>Presentación de PowerPoint</vt:lpstr>
      <vt:lpstr>Gestión de fallos</vt:lpstr>
      <vt:lpstr>Gestión de fallos</vt:lpstr>
      <vt:lpstr>Gestión de fallos</vt:lpstr>
      <vt:lpstr>Gestión de fallos</vt:lpstr>
      <vt:lpstr>Gestión de seguridad</vt:lpstr>
      <vt:lpstr>Gestión de seguridad</vt:lpstr>
      <vt:lpstr>amenazas típicas</vt:lpstr>
      <vt:lpstr>Gestión de seguridad</vt:lpstr>
      <vt:lpstr>Gestión de la seguridad</vt:lpstr>
      <vt:lpstr>Gestión de la seguridad</vt:lpstr>
      <vt:lpstr>Presentación de PowerPoint</vt:lpstr>
      <vt:lpstr>ACTIVIDAD</vt:lpstr>
      <vt:lpstr># UNO</vt:lpstr>
      <vt:lpstr># DOS</vt:lpstr>
      <vt:lpstr># TRES</vt:lpstr>
      <vt:lpstr># CUATRO</vt:lpstr>
      <vt:lpstr># CINCO</vt:lpstr>
      <vt:lpstr># SEIS</vt:lpstr>
      <vt:lpstr># SIETE</vt:lpstr>
      <vt:lpstr>#OCHO</vt:lpstr>
      <vt:lpstr>#nueve</vt:lpstr>
      <vt:lpstr>#Diez</vt:lpstr>
      <vt:lpstr>Bibliografía</vt:lpstr>
      <vt:lpstr>COnfiguración</vt:lpstr>
      <vt:lpstr>Descripción</vt:lpstr>
      <vt:lpstr>Proceso</vt:lpstr>
      <vt:lpstr>Resultado</vt:lpstr>
      <vt:lpstr>Aspectos de la configuración</vt:lpstr>
      <vt:lpstr>Implicaciones de la Administración de la configuración</vt:lpstr>
      <vt:lpstr>Herramientas</vt:lpstr>
      <vt:lpstr>Administración de fallas</vt:lpstr>
      <vt:lpstr>Administración de fallas</vt:lpstr>
      <vt:lpstr>Administración de fallas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Administración de fallas  Administración de rendimiento Administración de configuración Administración de seguridad</dc:title>
  <dc:creator>Uzer7676</dc:creator>
  <cp:lastModifiedBy>Ricardo Mtz</cp:lastModifiedBy>
  <cp:revision>11</cp:revision>
  <dcterms:created xsi:type="dcterms:W3CDTF">2015-07-05T18:32:28Z</dcterms:created>
  <dcterms:modified xsi:type="dcterms:W3CDTF">2019-08-29T11:38:52Z</dcterms:modified>
</cp:coreProperties>
</file>